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582" r:id="rId5"/>
    <p:sldId id="588" r:id="rId6"/>
    <p:sldId id="589" r:id="rId7"/>
    <p:sldId id="606" r:id="rId8"/>
    <p:sldId id="587" r:id="rId9"/>
    <p:sldId id="599" r:id="rId10"/>
    <p:sldId id="596" r:id="rId11"/>
    <p:sldId id="617" r:id="rId12"/>
    <p:sldId id="610" r:id="rId13"/>
    <p:sldId id="609" r:id="rId14"/>
    <p:sldId id="592" r:id="rId15"/>
    <p:sldId id="611" r:id="rId16"/>
    <p:sldId id="612" r:id="rId17"/>
    <p:sldId id="613" r:id="rId18"/>
    <p:sldId id="597" r:id="rId19"/>
    <p:sldId id="614" r:id="rId20"/>
    <p:sldId id="591" r:id="rId21"/>
    <p:sldId id="619" r:id="rId22"/>
    <p:sldId id="618" r:id="rId23"/>
    <p:sldId id="616" r:id="rId24"/>
    <p:sldId id="620" r:id="rId25"/>
    <p:sldId id="621" r:id="rId26"/>
    <p:sldId id="598" r:id="rId27"/>
    <p:sldId id="623" r:id="rId28"/>
    <p:sldId id="622" r:id="rId29"/>
    <p:sldId id="603" r:id="rId30"/>
    <p:sldId id="604" r:id="rId31"/>
    <p:sldId id="565" r:id="rId32"/>
    <p:sldId id="608" r:id="rId33"/>
    <p:sldId id="625" r:id="rId34"/>
    <p:sldId id="624" r:id="rId35"/>
  </p:sldIdLst>
  <p:sldSz cx="9144000" cy="5143500" type="screen16x9"/>
  <p:notesSz cx="6858000" cy="326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8"/>
            <p14:sldId id="589"/>
            <p14:sldId id="606"/>
            <p14:sldId id="587"/>
            <p14:sldId id="599"/>
            <p14:sldId id="596"/>
            <p14:sldId id="617"/>
            <p14:sldId id="610"/>
            <p14:sldId id="609"/>
            <p14:sldId id="592"/>
            <p14:sldId id="611"/>
            <p14:sldId id="612"/>
            <p14:sldId id="613"/>
            <p14:sldId id="597"/>
            <p14:sldId id="614"/>
            <p14:sldId id="591"/>
            <p14:sldId id="619"/>
            <p14:sldId id="618"/>
            <p14:sldId id="616"/>
            <p14:sldId id="620"/>
            <p14:sldId id="621"/>
            <p14:sldId id="598"/>
            <p14:sldId id="623"/>
            <p14:sldId id="622"/>
            <p14:sldId id="603"/>
            <p14:sldId id="604"/>
            <p14:sldId id="565"/>
            <p14:sldId id="608"/>
            <p14:sldId id="625"/>
            <p14:sldId id="624"/>
          </p14:sldIdLst>
        </p14:section>
      </p14:sectionLst>
    </p:ext>
    <p:ext uri="{EFAFB233-063F-42B5-8137-9DF3F51BA10A}">
      <p15:sldGuideLst xmlns:p15="http://schemas.microsoft.com/office/powerpoint/2012/main" xmlns="">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xmlns="" userId="S::lmason@irex.org::782fdb5e-c6e0-42a8-b411-f056894096e3" providerId="AD"/>
      </p:ext>
    </p:extLst>
  </p:cmAuthor>
  <p:cmAuthor id="2" name="Stanley Currier" initials="SC" lastIdx="1" clrIdx="1">
    <p:extLst>
      <p:ext uri="{19B8F6BF-5375-455C-9EA6-DF929625EA0E}">
        <p15:presenceInfo xmlns:p15="http://schemas.microsoft.com/office/powerpoint/2012/main" xmlns="" userId="S::scurrier@irex.org::62b8aaa8-5ce6-4197-b882-9703622d5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B8E"/>
    <a:srgbClr val="99B83C"/>
    <a:srgbClr val="376D70"/>
    <a:srgbClr val="009BA0"/>
    <a:srgbClr val="000000"/>
    <a:srgbClr val="082C2D"/>
    <a:srgbClr val="075254"/>
    <a:srgbClr val="AFD53B"/>
    <a:srgbClr val="9AA7A7"/>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99" autoAdjust="0"/>
  </p:normalViewPr>
  <p:slideViewPr>
    <p:cSldViewPr snapToGrid="0">
      <p:cViewPr>
        <p:scale>
          <a:sx n="89" d="100"/>
          <a:sy n="89" d="100"/>
        </p:scale>
        <p:origin x="-846" y="-222"/>
      </p:cViewPr>
      <p:guideLst>
        <p:guide orient="horz" pos="900"/>
        <p:guide orient="horz" pos="2288"/>
        <p:guide orient="horz" pos="1008"/>
        <p:guide pos="328"/>
        <p:guide pos="5424"/>
      </p:guideLst>
    </p:cSldViewPr>
  </p:slideViewPr>
  <p:notesTextViewPr>
    <p:cViewPr>
      <p:scale>
        <a:sx n="1" d="1"/>
        <a:sy n="1" d="1"/>
      </p:scale>
      <p:origin x="0" y="0"/>
    </p:cViewPr>
  </p:notesTextViewPr>
  <p:sorterViewPr>
    <p:cViewPr>
      <p:scale>
        <a:sx n="100" d="100"/>
        <a:sy n="100" d="100"/>
      </p:scale>
      <p:origin x="0" y="-2256"/>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3d3" qsCatId="3D" csTypeId="urn:microsoft.com/office/officeart/2005/8/colors/accent6_5" csCatId="accent6" phldr="1"/>
      <dgm:spPr/>
      <dgm:t>
        <a:bodyPr/>
        <a:lstStyle/>
        <a:p>
          <a:endParaRPr lang="en-US"/>
        </a:p>
      </dgm:t>
    </dgm:pt>
    <dgm:pt modelId="{34FFC277-72CA-42A9-A8B1-E24E1E66DEC5}">
      <dgm:prSet/>
      <dgm:spPr/>
      <dgm:t>
        <a:bodyPr/>
        <a:lstStyle/>
        <a:p>
          <a:r>
            <a:rPr lang="ar-IQ" dirty="0" smtClean="0"/>
            <a:t>فلنتصل بالانترنت.....</a:t>
          </a:r>
          <a:endParaRPr lang="en-US"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C10AA947-7674-4B8E-AC7F-44D026661B89}">
      <dgm:prSet/>
      <dgm:spPr/>
      <dgm:t>
        <a:bodyPr/>
        <a:lstStyle/>
        <a:p>
          <a:pPr marL="0" indent="0" algn="r" rtl="1">
            <a:buFont typeface="Arial" panose="020B0604020202020204" pitchFamily="34" charset="0"/>
            <a:buNone/>
          </a:pPr>
          <a:r>
            <a:rPr lang="ar-IQ" dirty="0" smtClean="0"/>
            <a:t>اشرح كيفية تكامل منصات المؤتمرات الفيدوية مع جي سويت للتعليم</a:t>
          </a:r>
          <a:endParaRPr lang="en-US" dirty="0"/>
        </a:p>
      </dgm:t>
    </dgm:pt>
    <dgm:pt modelId="{F1553F80-3DB8-44F4-B796-6CC9BC7369A9}" type="parTrans" cxnId="{6AE6C398-CAAB-4B98-84F4-C2169FE5CE74}">
      <dgm:prSet/>
      <dgm:spPr/>
      <dgm:t>
        <a:bodyPr/>
        <a:lstStyle/>
        <a:p>
          <a:endParaRPr lang="en-US"/>
        </a:p>
      </dgm:t>
    </dgm:pt>
    <dgm:pt modelId="{01323772-092D-4E3A-85A1-3FA231E0B2AF}" type="sibTrans" cxnId="{6AE6C398-CAAB-4B98-84F4-C2169FE5CE74}">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custLinFactNeighborY="-871">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custLinFactNeighborX="-51389" custLinFactNeighborY="22338">
        <dgm:presLayoutVars>
          <dgm:bulletEnabled val="1"/>
        </dgm:presLayoutVars>
      </dgm:prSet>
      <dgm:spPr/>
      <dgm:t>
        <a:bodyPr/>
        <a:lstStyle/>
        <a:p>
          <a:endParaRPr lang="en-US"/>
        </a:p>
      </dgm:t>
    </dgm:pt>
  </dgm:ptLst>
  <dgm:cxnLst>
    <dgm:cxn modelId="{CEEBC958-E823-4E55-87C0-19A4398F2AC9}" type="presOf" srcId="{34FFC277-72CA-42A9-A8B1-E24E1E66DEC5}" destId="{9332FA5C-50C6-4D1D-A20A-21C5E6884AE6}" srcOrd="0" destOrd="0" presId="urn:microsoft.com/office/officeart/2005/8/layout/vList2"/>
    <dgm:cxn modelId="{6AE6C398-CAAB-4B98-84F4-C2169FE5CE74}" srcId="{34FFC277-72CA-42A9-A8B1-E24E1E66DEC5}" destId="{C10AA947-7674-4B8E-AC7F-44D026661B89}" srcOrd="0" destOrd="0" parTransId="{F1553F80-3DB8-44F4-B796-6CC9BC7369A9}" sibTransId="{01323772-092D-4E3A-85A1-3FA231E0B2AF}"/>
    <dgm:cxn modelId="{BF7A07D2-39F9-45CA-B6A8-8BFCA176F8C1}" type="presOf" srcId="{C10AA947-7674-4B8E-AC7F-44D026661B89}" destId="{D9DA203A-BD09-401C-A15C-39C291846B92}" srcOrd="0" destOrd="0" presId="urn:microsoft.com/office/officeart/2005/8/layout/vList2"/>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3d3" qsCatId="3D" csTypeId="urn:microsoft.com/office/officeart/2005/8/colors/accent6_5" csCatId="accent6" phldr="1"/>
      <dgm:spPr/>
      <dgm:t>
        <a:bodyPr/>
        <a:lstStyle/>
        <a:p>
          <a:endParaRPr lang="en-US"/>
        </a:p>
      </dgm:t>
    </dgm:pt>
    <dgm:pt modelId="{34FFC277-72CA-42A9-A8B1-E24E1E66DEC5}">
      <dgm:prSet/>
      <dgm:spPr/>
      <dgm:t>
        <a:bodyPr/>
        <a:lstStyle/>
        <a:p>
          <a:pPr rtl="1"/>
          <a:r>
            <a:rPr lang="ar-IQ" dirty="0" smtClean="0"/>
            <a:t>فلنتصل بالانترنت....</a:t>
          </a:r>
          <a:endParaRPr lang="en-US"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934F54EA-9AB3-4B4A-88FB-60CFF912BB35}">
      <dgm:prSet/>
      <dgm:spPr/>
      <dgm:t>
        <a:bodyPr/>
        <a:lstStyle/>
        <a:p>
          <a:pPr marL="0" indent="0" algn="r" rtl="1">
            <a:buFont typeface="Arial" panose="020B0604020202020204" pitchFamily="34" charset="0"/>
            <a:buNone/>
          </a:pPr>
          <a:r>
            <a:rPr lang="ar-IQ" dirty="0" smtClean="0"/>
            <a:t>اشرح كيفية جدولة اجتماع من داخل تقويم جوجل.</a:t>
          </a:r>
          <a:endParaRPr lang="en-US" dirty="0"/>
        </a:p>
      </dgm:t>
    </dgm:pt>
    <dgm:pt modelId="{285A172A-78E7-4BF8-A6DF-03FE44676673}" type="parTrans" cxnId="{6535A0F9-5B52-4F8A-98AE-FB4B7B7E4473}">
      <dgm:prSet/>
      <dgm:spPr/>
    </dgm:pt>
    <dgm:pt modelId="{67EA25C0-7F19-43B0-8383-003672073DD6}" type="sibTrans" cxnId="{6535A0F9-5B52-4F8A-98AE-FB4B7B7E4473}">
      <dgm:prSet/>
      <dgm:spPr/>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custLinFactNeighborY="-1321">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custLinFactNeighborX="-51389" custLinFactNeighborY="22338">
        <dgm:presLayoutVars>
          <dgm:bulletEnabled val="1"/>
        </dgm:presLayoutVars>
      </dgm:prSet>
      <dgm:spPr/>
      <dgm:t>
        <a:bodyPr/>
        <a:lstStyle/>
        <a:p>
          <a:endParaRPr lang="en-US"/>
        </a:p>
      </dgm:t>
    </dgm:pt>
  </dgm:ptLst>
  <dgm:cxnLst>
    <dgm:cxn modelId="{CEEBC958-E823-4E55-87C0-19A4398F2AC9}" type="presOf" srcId="{34FFC277-72CA-42A9-A8B1-E24E1E66DEC5}" destId="{9332FA5C-50C6-4D1D-A20A-21C5E6884AE6}" srcOrd="0" destOrd="0" presId="urn:microsoft.com/office/officeart/2005/8/layout/vList2"/>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6535A0F9-5B52-4F8A-98AE-FB4B7B7E4473}" srcId="{34FFC277-72CA-42A9-A8B1-E24E1E66DEC5}" destId="{934F54EA-9AB3-4B4A-88FB-60CFF912BB35}" srcOrd="0" destOrd="0" parTransId="{285A172A-78E7-4BF8-A6DF-03FE44676673}" sibTransId="{67EA25C0-7F19-43B0-8383-003672073DD6}"/>
    <dgm:cxn modelId="{5EE2CE2A-D95C-43EF-912D-F907612525AA}" type="presOf" srcId="{934F54EA-9AB3-4B4A-88FB-60CFF912BB35}" destId="{D9DA203A-BD09-401C-A15C-39C291846B92}" srcOrd="0" destOrd="0" presId="urn:microsoft.com/office/officeart/2005/8/layout/vList2"/>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3d3" qsCatId="3D" csTypeId="urn:microsoft.com/office/officeart/2005/8/colors/accent6_5" csCatId="accent6" phldr="1"/>
      <dgm:spPr/>
      <dgm:t>
        <a:bodyPr/>
        <a:lstStyle/>
        <a:p>
          <a:endParaRPr lang="en-US"/>
        </a:p>
      </dgm:t>
    </dgm:pt>
    <dgm:pt modelId="{34FFC277-72CA-42A9-A8B1-E24E1E66DEC5}">
      <dgm:prSet/>
      <dgm:spPr/>
      <dgm:t>
        <a:bodyPr/>
        <a:lstStyle/>
        <a:p>
          <a:r>
            <a:rPr lang="ar-IQ" dirty="0" smtClean="0"/>
            <a:t>فلنتصل بالانترنت....</a:t>
          </a:r>
          <a:endParaRPr lang="en-US"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9A0875E8-D0AA-4EC0-935D-DED46C72D255}">
      <dgm:prSet/>
      <dgm:spPr/>
      <dgm:t>
        <a:bodyPr/>
        <a:lstStyle/>
        <a:p>
          <a:pPr marL="0" indent="0" algn="r" rtl="1">
            <a:buFont typeface="Arial" panose="020B0604020202020204" pitchFamily="34" charset="0"/>
            <a:buNone/>
          </a:pPr>
          <a:r>
            <a:rPr lang="ar-IQ" dirty="0" smtClean="0"/>
            <a:t>اشرح كيفية تخصيص المضيف لبيئة الاجتماع للتفاعل مع الطلاب</a:t>
          </a:r>
          <a:endParaRPr lang="en-US" dirty="0"/>
        </a:p>
      </dgm:t>
    </dgm:pt>
    <dgm:pt modelId="{4AC9ABC5-A01D-4E87-8008-67ACE85FF3AA}" type="parTrans" cxnId="{A4E48712-8954-4B15-A936-68E6054B0F02}">
      <dgm:prSet/>
      <dgm:spPr/>
    </dgm:pt>
    <dgm:pt modelId="{2D779F57-0415-48A1-8C4D-79C85FB14569}" type="sibTrans" cxnId="{A4E48712-8954-4B15-A936-68E6054B0F02}">
      <dgm:prSet/>
      <dgm:spPr/>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custLinFactNeighborY="-1321">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custLinFactNeighborX="-51389" custLinFactNeighborY="22338">
        <dgm:presLayoutVars>
          <dgm:bulletEnabled val="1"/>
        </dgm:presLayoutVars>
      </dgm:prSet>
      <dgm:spPr/>
      <dgm:t>
        <a:bodyPr/>
        <a:lstStyle/>
        <a:p>
          <a:endParaRPr lang="en-US"/>
        </a:p>
      </dgm:t>
    </dgm:pt>
  </dgm:ptLst>
  <dgm:cxnLst>
    <dgm:cxn modelId="{CEEBC958-E823-4E55-87C0-19A4398F2AC9}" type="presOf" srcId="{34FFC277-72CA-42A9-A8B1-E24E1E66DEC5}" destId="{9332FA5C-50C6-4D1D-A20A-21C5E6884AE6}" srcOrd="0" destOrd="0" presId="urn:microsoft.com/office/officeart/2005/8/layout/vList2"/>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A4E48712-8954-4B15-A936-68E6054B0F02}" srcId="{34FFC277-72CA-42A9-A8B1-E24E1E66DEC5}" destId="{9A0875E8-D0AA-4EC0-935D-DED46C72D255}" srcOrd="0" destOrd="0" parTransId="{4AC9ABC5-A01D-4E87-8008-67ACE85FF3AA}" sibTransId="{2D779F57-0415-48A1-8C4D-79C85FB14569}"/>
    <dgm:cxn modelId="{BE10B583-E277-4136-8D1E-4A274DBE2DCA}" type="presOf" srcId="{9A0875E8-D0AA-4EC0-935D-DED46C72D255}" destId="{D9DA203A-BD09-401C-A15C-39C291846B92}" srcOrd="0" destOrd="0" presId="urn:microsoft.com/office/officeart/2005/8/layout/vList2"/>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3d3" qsCatId="3D" csTypeId="urn:microsoft.com/office/officeart/2005/8/colors/accent6_5" csCatId="accent6" phldr="1"/>
      <dgm:spPr/>
      <dgm:t>
        <a:bodyPr/>
        <a:lstStyle/>
        <a:p>
          <a:endParaRPr lang="en-US"/>
        </a:p>
      </dgm:t>
    </dgm:pt>
    <dgm:pt modelId="{34FFC277-72CA-42A9-A8B1-E24E1E66DEC5}">
      <dgm:prSet/>
      <dgm:spPr/>
      <dgm:t>
        <a:bodyPr/>
        <a:lstStyle/>
        <a:p>
          <a:r>
            <a:rPr lang="ar-IQ" dirty="0" smtClean="0"/>
            <a:t>فلنتصل بالانترنت....</a:t>
          </a:r>
          <a:endParaRPr lang="en-US"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FDE8AD22-1961-4342-8B41-6AD6AB05401D}">
      <dgm:prSet/>
      <dgm:spPr/>
      <dgm:t>
        <a:bodyPr/>
        <a:lstStyle/>
        <a:p>
          <a:pPr marL="0" indent="0" algn="r" rtl="1">
            <a:buFont typeface="Arial" panose="020B0604020202020204" pitchFamily="34" charset="0"/>
            <a:buNone/>
          </a:pPr>
          <a:r>
            <a:rPr lang="ar-IQ" dirty="0" smtClean="0"/>
            <a:t>اسكشف الانواع المختلفة من ملحقات متصفح كروم التي يمكن ان تتكامل مع جوجل ميت</a:t>
          </a:r>
          <a:endParaRPr lang="en-US" dirty="0"/>
        </a:p>
      </dgm:t>
    </dgm:pt>
    <dgm:pt modelId="{12A3E7FA-FC07-4C3F-92E6-E5E4B5A7E667}" type="parTrans" cxnId="{5AEA4D7B-91BE-4488-BAA7-897674AF1509}">
      <dgm:prSet/>
      <dgm:spPr/>
      <dgm:t>
        <a:bodyPr/>
        <a:lstStyle/>
        <a:p>
          <a:endParaRPr lang="en-US"/>
        </a:p>
      </dgm:t>
    </dgm:pt>
    <dgm:pt modelId="{64BD6520-64CD-47D3-9EC4-240E722F51C3}" type="sibTrans" cxnId="{5AEA4D7B-91BE-4488-BAA7-897674AF1509}">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custLinFactNeighborY="-1321">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custLinFactNeighborX="-51389" custLinFactNeighborY="22338">
        <dgm:presLayoutVars>
          <dgm:bulletEnabled val="1"/>
        </dgm:presLayoutVars>
      </dgm:prSet>
      <dgm:spPr/>
      <dgm:t>
        <a:bodyPr/>
        <a:lstStyle/>
        <a:p>
          <a:endParaRPr lang="en-US"/>
        </a:p>
      </dgm:t>
    </dgm:pt>
  </dgm:ptLst>
  <dgm:cxnLst>
    <dgm:cxn modelId="{CEEBC958-E823-4E55-87C0-19A4398F2AC9}" type="presOf" srcId="{34FFC277-72CA-42A9-A8B1-E24E1E66DEC5}" destId="{9332FA5C-50C6-4D1D-A20A-21C5E6884AE6}" srcOrd="0" destOrd="0" presId="urn:microsoft.com/office/officeart/2005/8/layout/vList2"/>
    <dgm:cxn modelId="{4F0DDCE3-E32E-4E7F-89CA-6339385C998D}" type="presOf" srcId="{FDE8AD22-1961-4342-8B41-6AD6AB05401D}" destId="{D9DA203A-BD09-401C-A15C-39C291846B92}" srcOrd="0" destOrd="0" presId="urn:microsoft.com/office/officeart/2005/8/layout/vList2"/>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5AEA4D7B-91BE-4488-BAA7-897674AF1509}" srcId="{34FFC277-72CA-42A9-A8B1-E24E1E66DEC5}" destId="{FDE8AD22-1961-4342-8B41-6AD6AB05401D}" srcOrd="0" destOrd="0" parTransId="{12A3E7FA-FC07-4C3F-92E6-E5E4B5A7E667}" sibTransId="{64BD6520-64CD-47D3-9EC4-240E722F51C3}"/>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FA5C-50C6-4D1D-A20A-21C5E6884AE6}">
      <dsp:nvSpPr>
        <dsp:cNvPr id="0" name=""/>
        <dsp:cNvSpPr/>
      </dsp:nvSpPr>
      <dsp:spPr>
        <a:xfrm>
          <a:off x="0" y="212224"/>
          <a:ext cx="4251325" cy="1007370"/>
        </a:xfrm>
        <a:prstGeom prst="roundRect">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ar-IQ" sz="4200" kern="1200" dirty="0" smtClean="0"/>
            <a:t>فلنتصل بالانترنت.....</a:t>
          </a:r>
          <a:endParaRPr lang="en-US" sz="4200" kern="1200" dirty="0"/>
        </a:p>
      </dsp:txBody>
      <dsp:txXfrm>
        <a:off x="49176" y="261400"/>
        <a:ext cx="4152973" cy="909018"/>
      </dsp:txXfrm>
    </dsp:sp>
    <dsp:sp modelId="{D9DA203A-BD09-401C-A15C-39C291846B92}">
      <dsp:nvSpPr>
        <dsp:cNvPr id="0" name=""/>
        <dsp:cNvSpPr/>
      </dsp:nvSpPr>
      <dsp:spPr>
        <a:xfrm>
          <a:off x="0" y="1457493"/>
          <a:ext cx="4251325" cy="14779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4980" tIns="53340" rIns="298704" bIns="53340" numCol="1" spcCol="1270" anchor="t" anchorCtr="0">
          <a:noAutofit/>
        </a:bodyPr>
        <a:lstStyle/>
        <a:p>
          <a:pPr marL="0" lvl="1" indent="0" algn="r" defTabSz="1466850" rtl="1">
            <a:lnSpc>
              <a:spcPct val="90000"/>
            </a:lnSpc>
            <a:spcBef>
              <a:spcPct val="0"/>
            </a:spcBef>
            <a:spcAft>
              <a:spcPct val="20000"/>
            </a:spcAft>
            <a:buFont typeface="Arial" panose="020B0604020202020204" pitchFamily="34" charset="0"/>
            <a:buChar char="••"/>
          </a:pPr>
          <a:r>
            <a:rPr lang="ar-IQ" sz="3300" kern="1200" dirty="0" smtClean="0"/>
            <a:t>اشرح كيفية تكامل منصات المؤتمرات الفيدوية مع جي سويت للتعليم</a:t>
          </a:r>
          <a:endParaRPr lang="en-US" sz="3300" kern="1200" dirty="0"/>
        </a:p>
      </dsp:txBody>
      <dsp:txXfrm>
        <a:off x="0" y="1457493"/>
        <a:ext cx="4251325" cy="1477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FA5C-50C6-4D1D-A20A-21C5E6884AE6}">
      <dsp:nvSpPr>
        <dsp:cNvPr id="0" name=""/>
        <dsp:cNvSpPr/>
      </dsp:nvSpPr>
      <dsp:spPr>
        <a:xfrm>
          <a:off x="0" y="49284"/>
          <a:ext cx="4251325" cy="1737450"/>
        </a:xfrm>
        <a:prstGeom prst="roundRect">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r" defTabSz="2000250" rtl="1">
            <a:lnSpc>
              <a:spcPct val="90000"/>
            </a:lnSpc>
            <a:spcBef>
              <a:spcPct val="0"/>
            </a:spcBef>
            <a:spcAft>
              <a:spcPct val="35000"/>
            </a:spcAft>
          </a:pPr>
          <a:r>
            <a:rPr lang="ar-IQ" sz="4500" kern="1200" dirty="0" smtClean="0"/>
            <a:t>فلنتصل بالانترنت....</a:t>
          </a:r>
          <a:endParaRPr lang="en-US" sz="4500" kern="1200" dirty="0"/>
        </a:p>
      </dsp:txBody>
      <dsp:txXfrm>
        <a:off x="84815" y="134099"/>
        <a:ext cx="4081695" cy="1567820"/>
      </dsp:txXfrm>
    </dsp:sp>
    <dsp:sp modelId="{D9DA203A-BD09-401C-A15C-39C291846B92}">
      <dsp:nvSpPr>
        <dsp:cNvPr id="0" name=""/>
        <dsp:cNvSpPr/>
      </dsp:nvSpPr>
      <dsp:spPr>
        <a:xfrm>
          <a:off x="0" y="1864320"/>
          <a:ext cx="4251325" cy="10712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4980" tIns="57150" rIns="320040" bIns="57150" numCol="1" spcCol="1270" anchor="t" anchorCtr="0">
          <a:noAutofit/>
        </a:bodyPr>
        <a:lstStyle/>
        <a:p>
          <a:pPr marL="0" lvl="1" indent="0" algn="r" defTabSz="1555750" rtl="1">
            <a:lnSpc>
              <a:spcPct val="90000"/>
            </a:lnSpc>
            <a:spcBef>
              <a:spcPct val="0"/>
            </a:spcBef>
            <a:spcAft>
              <a:spcPct val="20000"/>
            </a:spcAft>
            <a:buFont typeface="Arial" panose="020B0604020202020204" pitchFamily="34" charset="0"/>
            <a:buChar char="••"/>
          </a:pPr>
          <a:r>
            <a:rPr lang="ar-IQ" sz="3500" kern="1200" dirty="0" smtClean="0"/>
            <a:t>اشرح كيفية جدولة اجتماع من داخل تقويم جوجل.</a:t>
          </a:r>
          <a:endParaRPr lang="en-US" sz="3500" kern="1200" dirty="0"/>
        </a:p>
      </dsp:txBody>
      <dsp:txXfrm>
        <a:off x="0" y="1864320"/>
        <a:ext cx="4251325" cy="1071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FA5C-50C6-4D1D-A20A-21C5E6884AE6}">
      <dsp:nvSpPr>
        <dsp:cNvPr id="0" name=""/>
        <dsp:cNvSpPr/>
      </dsp:nvSpPr>
      <dsp:spPr>
        <a:xfrm>
          <a:off x="0" y="168840"/>
          <a:ext cx="4251325" cy="1055340"/>
        </a:xfrm>
        <a:prstGeom prst="roundRect">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ar-IQ" sz="4400" kern="1200" dirty="0" smtClean="0"/>
            <a:t>فلنتصل بالانترنت....</a:t>
          </a:r>
          <a:endParaRPr lang="en-US" sz="4400" kern="1200" dirty="0"/>
        </a:p>
      </dsp:txBody>
      <dsp:txXfrm>
        <a:off x="51517" y="220357"/>
        <a:ext cx="4148291" cy="952306"/>
      </dsp:txXfrm>
    </dsp:sp>
    <dsp:sp modelId="{D9DA203A-BD09-401C-A15C-39C291846B92}">
      <dsp:nvSpPr>
        <dsp:cNvPr id="0" name=""/>
        <dsp:cNvSpPr/>
      </dsp:nvSpPr>
      <dsp:spPr>
        <a:xfrm>
          <a:off x="0" y="1432725"/>
          <a:ext cx="4251325" cy="15028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4980" tIns="55880" rIns="312928" bIns="55880" numCol="1" spcCol="1270" anchor="t" anchorCtr="0">
          <a:noAutofit/>
        </a:bodyPr>
        <a:lstStyle/>
        <a:p>
          <a:pPr marL="0" lvl="1" indent="0" algn="r" defTabSz="1511300" rtl="1">
            <a:lnSpc>
              <a:spcPct val="90000"/>
            </a:lnSpc>
            <a:spcBef>
              <a:spcPct val="0"/>
            </a:spcBef>
            <a:spcAft>
              <a:spcPct val="20000"/>
            </a:spcAft>
            <a:buFont typeface="Arial" panose="020B0604020202020204" pitchFamily="34" charset="0"/>
            <a:buChar char="••"/>
          </a:pPr>
          <a:r>
            <a:rPr lang="ar-IQ" sz="3400" kern="1200" dirty="0" smtClean="0"/>
            <a:t>اشرح كيفية تخصيص المضيف لبيئة الاجتماع للتفاعل مع الطلاب</a:t>
          </a:r>
          <a:endParaRPr lang="en-US" sz="3400" kern="1200" dirty="0"/>
        </a:p>
      </dsp:txBody>
      <dsp:txXfrm>
        <a:off x="0" y="1432725"/>
        <a:ext cx="4251325" cy="1502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FA5C-50C6-4D1D-A20A-21C5E6884AE6}">
      <dsp:nvSpPr>
        <dsp:cNvPr id="0" name=""/>
        <dsp:cNvSpPr/>
      </dsp:nvSpPr>
      <dsp:spPr>
        <a:xfrm>
          <a:off x="0" y="4790"/>
          <a:ext cx="4251325" cy="1007370"/>
        </a:xfrm>
        <a:prstGeom prst="roundRect">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ar-IQ" sz="4200" kern="1200" dirty="0" smtClean="0"/>
            <a:t>فلنتصل بالانترنت....</a:t>
          </a:r>
          <a:endParaRPr lang="en-US" sz="4200" kern="1200" dirty="0"/>
        </a:p>
      </dsp:txBody>
      <dsp:txXfrm>
        <a:off x="49176" y="53966"/>
        <a:ext cx="4152973" cy="909018"/>
      </dsp:txXfrm>
    </dsp:sp>
    <dsp:sp modelId="{D9DA203A-BD09-401C-A15C-39C291846B92}">
      <dsp:nvSpPr>
        <dsp:cNvPr id="0" name=""/>
        <dsp:cNvSpPr/>
      </dsp:nvSpPr>
      <dsp:spPr>
        <a:xfrm>
          <a:off x="0" y="1066335"/>
          <a:ext cx="4251325" cy="18692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4980" tIns="53340" rIns="298704" bIns="53340" numCol="1" spcCol="1270" anchor="t" anchorCtr="0">
          <a:noAutofit/>
        </a:bodyPr>
        <a:lstStyle/>
        <a:p>
          <a:pPr marL="0" lvl="1" indent="0" algn="r" defTabSz="1466850" rtl="1">
            <a:lnSpc>
              <a:spcPct val="90000"/>
            </a:lnSpc>
            <a:spcBef>
              <a:spcPct val="0"/>
            </a:spcBef>
            <a:spcAft>
              <a:spcPct val="20000"/>
            </a:spcAft>
            <a:buFont typeface="Arial" panose="020B0604020202020204" pitchFamily="34" charset="0"/>
            <a:buChar char="••"/>
          </a:pPr>
          <a:r>
            <a:rPr lang="ar-IQ" sz="3300" kern="1200" dirty="0" smtClean="0"/>
            <a:t>اسكشف الانواع المختلفة من ملحقات متصفح كروم التي يمكن ان تتكامل مع جوجل ميت</a:t>
          </a:r>
          <a:endParaRPr lang="en-US" sz="3300" kern="1200" dirty="0"/>
        </a:p>
      </dsp:txBody>
      <dsp:txXfrm>
        <a:off x="0" y="1066335"/>
        <a:ext cx="4251325" cy="1869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6/15/2020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15/6/2020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pport.google.com/a/users/answer/9282720?hl=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upport.google.com/a/users/answer/9850339?hl=en&amp;co=GENIE.Platform=Desktop&amp;visit_id=637257431614277661-2032743053&amp;rd=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upport.google.com/a/users/answer/928319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berlo.com/blog/google-calenda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1023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https://support.google.com/a/users/answer/9282720?hl=en</a:t>
            </a:r>
            <a:endParaRPr lang="en-US" dirty="0"/>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52910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43248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52803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https://support.google.com/a/users/answer/9850339?hl=en&amp;co=GENIE.Platform=Desktop&amp;visit_id=637257431614277661-2032743053&amp;rd=1</a:t>
            </a:r>
            <a:endParaRPr lang="en-US" sz="1200"/>
          </a:p>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404630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16</a:t>
            </a:fld>
            <a:endParaRPr lang="en-JM"/>
          </a:p>
        </p:txBody>
      </p:sp>
    </p:spTree>
    <p:extLst>
      <p:ext uri="{BB962C8B-B14F-4D97-AF65-F5344CB8AC3E}">
        <p14:creationId xmlns:p14="http://schemas.microsoft.com/office/powerpoint/2010/main" val="413531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https://support.google.com/a/users/answer/9283193</a:t>
            </a:r>
            <a:endParaRPr lang="en-US" dirty="0"/>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17</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220808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46244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185363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33132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22</a:t>
            </a:fld>
            <a:endParaRPr lang="en-JM"/>
          </a:p>
        </p:txBody>
      </p:sp>
    </p:spTree>
    <p:extLst>
      <p:ext uri="{BB962C8B-B14F-4D97-AF65-F5344CB8AC3E}">
        <p14:creationId xmlns:p14="http://schemas.microsoft.com/office/powerpoint/2010/main" val="3742988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23</a:t>
            </a:fld>
            <a:endParaRPr lang="en-JM"/>
          </a:p>
        </p:txBody>
      </p:sp>
    </p:spTree>
    <p:extLst>
      <p:ext uri="{BB962C8B-B14F-4D97-AF65-F5344CB8AC3E}">
        <p14:creationId xmlns:p14="http://schemas.microsoft.com/office/powerpoint/2010/main" val="367168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24</a:t>
            </a:fld>
            <a:endParaRPr lang="en-JM"/>
          </a:p>
        </p:txBody>
      </p:sp>
    </p:spTree>
    <p:extLst>
      <p:ext uri="{BB962C8B-B14F-4D97-AF65-F5344CB8AC3E}">
        <p14:creationId xmlns:p14="http://schemas.microsoft.com/office/powerpoint/2010/main" val="362668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25</a:t>
            </a:fld>
            <a:endParaRPr lang="en-JM"/>
          </a:p>
        </p:txBody>
      </p:sp>
    </p:spTree>
    <p:extLst>
      <p:ext uri="{BB962C8B-B14F-4D97-AF65-F5344CB8AC3E}">
        <p14:creationId xmlns:p14="http://schemas.microsoft.com/office/powerpoint/2010/main" val="192491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26</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27</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28</a:t>
            </a:fld>
            <a:endParaRPr lang="en-JM"/>
          </a:p>
        </p:txBody>
      </p:sp>
    </p:spTree>
    <p:extLst>
      <p:ext uri="{BB962C8B-B14F-4D97-AF65-F5344CB8AC3E}">
        <p14:creationId xmlns:p14="http://schemas.microsoft.com/office/powerpoint/2010/main" val="3220641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29</a:t>
            </a:fld>
            <a:endParaRPr lang="en-JM"/>
          </a:p>
        </p:txBody>
      </p:sp>
    </p:spTree>
    <p:extLst>
      <p:ext uri="{BB962C8B-B14F-4D97-AF65-F5344CB8AC3E}">
        <p14:creationId xmlns:p14="http://schemas.microsoft.com/office/powerpoint/2010/main" val="262882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30</a:t>
            </a:fld>
            <a:endParaRPr lang="en-JM"/>
          </a:p>
        </p:txBody>
      </p:sp>
    </p:spTree>
    <p:extLst>
      <p:ext uri="{BB962C8B-B14F-4D97-AF65-F5344CB8AC3E}">
        <p14:creationId xmlns:p14="http://schemas.microsoft.com/office/powerpoint/2010/main" val="211860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241445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92404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https://www.oberlo.com/blog/google-calendar</a:t>
            </a:r>
            <a:endParaRPr lang="en-US" dirty="0"/>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219848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210565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249836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hrome.google.com/webstore/category/extens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campus.extension.org/course/view.php?id=719" TargetMode="External"/><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calendar.google.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grayscl/>
            <a:extLst>
              <a:ext uri="{28A0092B-C50C-407E-A947-70E740481C1C}">
                <a14:useLocalDpi xmlns:a14="http://schemas.microsoft.com/office/drawing/2010/main" val="0"/>
              </a:ext>
            </a:extLst>
          </a:blip>
          <a:srcRect b="14849"/>
          <a:stretch/>
        </p:blipFill>
        <p:spPr>
          <a:xfrm>
            <a:off x="0" y="-23052"/>
            <a:ext cx="9144000" cy="4324350"/>
          </a:xfrm>
          <a:prstGeom prst="rect">
            <a:avLst/>
          </a:prstGeom>
        </p:spPr>
      </p:pic>
      <p:sp>
        <p:nvSpPr>
          <p:cNvPr id="22" name="Rectangle 21"/>
          <p:cNvSpPr/>
          <p:nvPr/>
        </p:nvSpPr>
        <p:spPr>
          <a:xfrm>
            <a:off x="0" y="5072063"/>
            <a:ext cx="9144000" cy="7774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itle 1"/>
          <p:cNvSpPr txBox="1">
            <a:spLocks/>
          </p:cNvSpPr>
          <p:nvPr/>
        </p:nvSpPr>
        <p:spPr>
          <a:xfrm>
            <a:off x="520699" y="2414445"/>
            <a:ext cx="8523547"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rtl="1"/>
            <a:r>
              <a:rPr lang="ar-IQ" sz="4400" b="1" dirty="0" smtClean="0">
                <a:solidFill>
                  <a:schemeClr val="bg1"/>
                </a:solidFill>
                <a:latin typeface="Arial" charset="0"/>
                <a:ea typeface="Arial" charset="0"/>
                <a:cs typeface="Arial" charset="0"/>
              </a:rPr>
              <a:t>خدمات جوجل التي تدعم التعلم الالكتروني التزامني</a:t>
            </a:r>
            <a:endParaRPr lang="en-JM" sz="4400" kern="0" spc="-50" dirty="0">
              <a:solidFill>
                <a:schemeClr val="bg1"/>
              </a:solidFill>
              <a:latin typeface="Arial Regular" charset="0"/>
              <a:ea typeface="Arial" charset="0"/>
              <a:cs typeface="Arial Regular" charset="0"/>
            </a:endParaRPr>
          </a:p>
        </p:txBody>
      </p:sp>
      <p:sp>
        <p:nvSpPr>
          <p:cNvPr id="9" name="TextBox 8"/>
          <p:cNvSpPr txBox="1"/>
          <p:nvPr/>
        </p:nvSpPr>
        <p:spPr>
          <a:xfrm>
            <a:off x="2025919" y="4393506"/>
            <a:ext cx="3974165" cy="523220"/>
          </a:xfrm>
          <a:prstGeom prst="rect">
            <a:avLst/>
          </a:prstGeom>
          <a:noFill/>
        </p:spPr>
        <p:txBody>
          <a:bodyPr wrap="none" rtlCol="0">
            <a:spAutoFit/>
          </a:bodyPr>
          <a:lstStyle/>
          <a:p>
            <a:pPr algn="r" rtl="1"/>
            <a:r>
              <a:rPr lang="ar-IQ" sz="2800" b="1" dirty="0" smtClean="0">
                <a:solidFill>
                  <a:schemeClr val="accent6">
                    <a:lumMod val="50000"/>
                  </a:schemeClr>
                </a:solidFill>
                <a:latin typeface="Arial" charset="0"/>
                <a:ea typeface="Arial" charset="0"/>
                <a:cs typeface="Arial" charset="0"/>
              </a:rPr>
              <a:t>الوحدة 3, القسم 2, 16 حزيران</a:t>
            </a:r>
            <a:endParaRPr lang="en-US" sz="2800" b="1" dirty="0">
              <a:solidFill>
                <a:schemeClr val="accent6">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36692551"/>
              </p:ext>
            </p:extLst>
          </p:nvPr>
        </p:nvGraphicFramePr>
        <p:xfrm>
          <a:off x="877888" y="1157288"/>
          <a:ext cx="4251325" cy="293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sp>
        <p:nvSpPr>
          <p:cNvPr id="12" name="Title 1">
            <a:extLst>
              <a:ext uri="{FF2B5EF4-FFF2-40B4-BE49-F238E27FC236}">
                <a16:creationId xmlns:a16="http://schemas.microsoft.com/office/drawing/2014/main" xmlns="" id="{9BBA2B79-7F4E-48EE-9C49-2539E16C242D}"/>
              </a:ext>
            </a:extLst>
          </p:cNvPr>
          <p:cNvSpPr txBox="1">
            <a:spLocks/>
          </p:cNvSpPr>
          <p:nvPr/>
        </p:nvSpPr>
        <p:spPr>
          <a:xfrm>
            <a:off x="549879" y="-74711"/>
            <a:ext cx="646923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400" b="1" dirty="0">
                <a:solidFill>
                  <a:srgbClr val="009BA0"/>
                </a:solidFill>
                <a:latin typeface="Arial Regular" charset="0"/>
                <a:ea typeface="Arial" charset="0"/>
                <a:cs typeface="Arial Regular" charset="0"/>
              </a:rPr>
              <a:t>جدولة الاجتماعات بواسطة تقويم جوجل</a:t>
            </a:r>
            <a:endParaRPr lang="en-US" sz="2400" b="1" dirty="0">
              <a:solidFill>
                <a:srgbClr val="009BA0"/>
              </a:solidFill>
              <a:latin typeface="Arial Regular" charset="0"/>
              <a:ea typeface="Arial" charset="0"/>
              <a:cs typeface="Arial Regular" charset="0"/>
            </a:endParaRPr>
          </a:p>
        </p:txBody>
      </p:sp>
      <p:pic>
        <p:nvPicPr>
          <p:cNvPr id="4098" name="Picture 2" descr="Let's Go Online - Home | Facebook">
            <a:extLst>
              <a:ext uri="{FF2B5EF4-FFF2-40B4-BE49-F238E27FC236}">
                <a16:creationId xmlns:a16="http://schemas.microsoft.com/office/drawing/2014/main" xmlns="" id="{8BB26A7A-CCED-490E-A136-3A12BA81E5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1226" y="1447998"/>
            <a:ext cx="3033316" cy="3033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ve-Minutes 2 – Asai Shotokan Association International">
            <a:extLst>
              <a:ext uri="{FF2B5EF4-FFF2-40B4-BE49-F238E27FC236}">
                <a16:creationId xmlns:a16="http://schemas.microsoft.com/office/drawing/2014/main" xmlns="" id="{4040E38A-FC00-4063-B41E-6E6350A071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0192" y="3568759"/>
            <a:ext cx="1207200" cy="119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9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Top Corners Rounded 4">
            <a:extLst>
              <a:ext uri="{FF2B5EF4-FFF2-40B4-BE49-F238E27FC236}">
                <a16:creationId xmlns:a16="http://schemas.microsoft.com/office/drawing/2014/main" xmlns="" id="{9F944C5F-72DC-47BD-AA29-DFA8519D2C30}"/>
              </a:ext>
            </a:extLst>
          </p:cNvPr>
          <p:cNvSpPr txBox="1"/>
          <p:nvPr/>
        </p:nvSpPr>
        <p:spPr>
          <a:xfrm>
            <a:off x="2173166" y="1897915"/>
            <a:ext cx="6970834" cy="3199607"/>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ar-IQ" sz="1600" dirty="0" smtClean="0"/>
              <a:t>يجب على ادمن جي سويت تفعيل جوجل ميت لمنظمتك.</a:t>
            </a:r>
          </a:p>
          <a:p>
            <a:pPr marL="171450" lvl="1" indent="-171450" algn="r" defTabSz="711200" rtl="1">
              <a:lnSpc>
                <a:spcPct val="90000"/>
              </a:lnSpc>
              <a:spcBef>
                <a:spcPct val="0"/>
              </a:spcBef>
              <a:spcAft>
                <a:spcPct val="15000"/>
              </a:spcAft>
              <a:buChar char="•"/>
            </a:pPr>
            <a:endParaRPr lang="ar-IQ" sz="1600" dirty="0"/>
          </a:p>
          <a:p>
            <a:pPr marL="171450" lvl="1" indent="-171450" algn="r" defTabSz="711200" rtl="1">
              <a:lnSpc>
                <a:spcPct val="90000"/>
              </a:lnSpc>
              <a:spcBef>
                <a:spcPct val="0"/>
              </a:spcBef>
              <a:spcAft>
                <a:spcPct val="15000"/>
              </a:spcAft>
              <a:buChar char="•"/>
            </a:pPr>
            <a:r>
              <a:rPr lang="ar-IQ" sz="1600" dirty="0" smtClean="0"/>
              <a:t>لانشاء مؤمر فيدوي, يجب ان تسجل دخولك الى حساب جي سويت</a:t>
            </a:r>
          </a:p>
          <a:p>
            <a:pPr marL="171450" lvl="1" indent="-171450" algn="r" defTabSz="711200" rtl="1">
              <a:lnSpc>
                <a:spcPct val="90000"/>
              </a:lnSpc>
              <a:spcBef>
                <a:spcPct val="0"/>
              </a:spcBef>
              <a:spcAft>
                <a:spcPct val="15000"/>
              </a:spcAft>
              <a:buChar char="•"/>
            </a:pPr>
            <a:endParaRPr lang="ar-IQ" sz="1600" dirty="0"/>
          </a:p>
          <a:p>
            <a:pPr marL="171450" lvl="1" indent="-171450" algn="r" defTabSz="711200" rtl="1">
              <a:lnSpc>
                <a:spcPct val="90000"/>
              </a:lnSpc>
              <a:spcBef>
                <a:spcPct val="0"/>
              </a:spcBef>
              <a:spcAft>
                <a:spcPct val="15000"/>
              </a:spcAft>
              <a:buChar char="•"/>
            </a:pPr>
            <a:r>
              <a:rPr lang="ar-IQ" sz="1600" dirty="0" smtClean="0"/>
              <a:t>للانضمام الى مؤتمر فيدوي, تحتاج الى تطبيق ميت الجوال او الى متصفح انترنت يدعمه. لا تحتاج لحساب جي سويت</a:t>
            </a:r>
          </a:p>
          <a:p>
            <a:pPr marL="171450" lvl="1" indent="-171450" algn="r" defTabSz="711200" rtl="1">
              <a:lnSpc>
                <a:spcPct val="90000"/>
              </a:lnSpc>
              <a:spcBef>
                <a:spcPct val="0"/>
              </a:spcBef>
              <a:spcAft>
                <a:spcPct val="15000"/>
              </a:spcAft>
              <a:buChar char="•"/>
            </a:pPr>
            <a:endParaRPr lang="ar-IQ" sz="1600" dirty="0"/>
          </a:p>
          <a:p>
            <a:pPr marL="171450" lvl="1" indent="-171450" algn="r" defTabSz="711200" rtl="1">
              <a:lnSpc>
                <a:spcPct val="90000"/>
              </a:lnSpc>
              <a:spcBef>
                <a:spcPct val="0"/>
              </a:spcBef>
              <a:spcAft>
                <a:spcPct val="15000"/>
              </a:spcAft>
              <a:buChar char="•"/>
            </a:pPr>
            <a:r>
              <a:rPr lang="ar-IQ" sz="1600" dirty="0" smtClean="0"/>
              <a:t>يمكن لاي شخص من اعضاء منظمتك او من خارجها الانضمام عن طريق النقر على رابط الاجتماع او ادخال الرقم التعريفي للاجتماع. يجب الموافقة على دخول ضيوف الجامعة الى الاجتماع بواسطة احد المشاركين فيه بضمنهم المشاركون الذين لم يسجلوا دخولهم لحساب جي سويت.</a:t>
            </a:r>
            <a:endParaRPr lang="en-US" sz="1600" kern="1200" dirty="0"/>
          </a:p>
        </p:txBody>
      </p:sp>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جوجل هانكاوت ميت </a:t>
            </a:r>
            <a:r>
              <a:rPr lang="en-JM" sz="2600" b="1" dirty="0" smtClean="0">
                <a:solidFill>
                  <a:srgbClr val="009BA0"/>
                </a:solidFill>
                <a:latin typeface="Arial Regular" charset="0"/>
                <a:ea typeface="Arial" charset="0"/>
                <a:cs typeface="Arial Regular" charset="0"/>
              </a:rPr>
              <a:t>Google Hangout Meet</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xmlns="" id="{47F4715A-8740-4614-8E85-0206AC1CFC27}"/>
              </a:ext>
            </a:extLst>
          </p:cNvPr>
          <p:cNvGrpSpPr/>
          <p:nvPr/>
        </p:nvGrpSpPr>
        <p:grpSpPr>
          <a:xfrm rot="19907601">
            <a:off x="536134" y="1301805"/>
            <a:ext cx="2842725" cy="779460"/>
            <a:chOff x="0" y="1782"/>
            <a:chExt cx="2842725" cy="779460"/>
          </a:xfrm>
          <a:scene3d>
            <a:camera prst="orthographicFront">
              <a:rot lat="0" lon="0" rev="0"/>
            </a:camera>
            <a:lightRig rig="balanced" dir="t">
              <a:rot lat="0" lon="0" rev="8700000"/>
            </a:lightRig>
          </a:scene3d>
        </p:grpSpPr>
        <p:sp>
          <p:nvSpPr>
            <p:cNvPr id="11" name="Rectangle: Rounded Corners 10">
              <a:extLst>
                <a:ext uri="{FF2B5EF4-FFF2-40B4-BE49-F238E27FC236}">
                  <a16:creationId xmlns:a16="http://schemas.microsoft.com/office/drawing/2014/main" xmlns="" id="{147A1E86-D969-45F7-A380-5F5E26B89786}"/>
                </a:ext>
              </a:extLst>
            </p:cNvPr>
            <p:cNvSpPr/>
            <p:nvPr/>
          </p:nvSpPr>
          <p:spPr>
            <a:xfrm>
              <a:off x="0" y="1782"/>
              <a:ext cx="2842725" cy="779460"/>
            </a:xfrm>
            <a:prstGeom prst="roundRect">
              <a:avLst/>
            </a:prstGeom>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xmlns="" id="{DBD8162A-BC9A-4588-9179-03D146ACA923}"/>
                </a:ext>
              </a:extLst>
            </p:cNvPr>
            <p:cNvSpPr txBox="1"/>
            <p:nvPr/>
          </p:nvSpPr>
          <p:spPr>
            <a:xfrm>
              <a:off x="38050" y="39832"/>
              <a:ext cx="2766625" cy="703360"/>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algn="ctr" fontAlgn="base"/>
              <a:r>
                <a:rPr lang="ar-IQ" dirty="0" smtClean="0">
                  <a:solidFill>
                    <a:schemeClr val="bg1"/>
                  </a:solidFill>
                  <a:latin typeface="+mj-lt"/>
                </a:rPr>
                <a:t>متطلبات الدخول الى جوجل ميت</a:t>
              </a:r>
              <a:endParaRPr lang="en-US" dirty="0">
                <a:solidFill>
                  <a:schemeClr val="bg1"/>
                </a:solidFill>
                <a:latin typeface="+mj-lt"/>
              </a:endParaRPr>
            </a:p>
          </p:txBody>
        </p:sp>
      </p:grpSp>
      <p:pic>
        <p:nvPicPr>
          <p:cNvPr id="9" name="Picture 8">
            <a:extLst>
              <a:ext uri="{FF2B5EF4-FFF2-40B4-BE49-F238E27FC236}">
                <a16:creationId xmlns:a16="http://schemas.microsoft.com/office/drawing/2014/main" xmlns="" id="{5903CD73-8077-4752-8B37-8B5EA340A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29" y="3077906"/>
            <a:ext cx="1589484" cy="1589484"/>
          </a:xfrm>
          <a:prstGeom prst="rect">
            <a:avLst/>
          </a:prstGeom>
        </p:spPr>
      </p:pic>
      <p:pic>
        <p:nvPicPr>
          <p:cNvPr id="8208" name="Picture 16" descr="Using Google Meet – Prodicle">
            <a:extLst>
              <a:ext uri="{FF2B5EF4-FFF2-40B4-BE49-F238E27FC236}">
                <a16:creationId xmlns:a16="http://schemas.microsoft.com/office/drawing/2014/main" xmlns="" id="{F2878095-EF41-44B8-AEC7-7D8C82343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879" y="799889"/>
            <a:ext cx="1775223" cy="99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7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2600" b="1" dirty="0" smtClean="0">
                <a:solidFill>
                  <a:srgbClr val="009BA0"/>
                </a:solidFill>
                <a:latin typeface="Arial Regular" charset="0"/>
                <a:ea typeface="Arial" charset="0"/>
                <a:cs typeface="Arial Regular" charset="0"/>
              </a:rPr>
              <a:t>الانضمام الى مؤتمر فيدوي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AD341C56-1740-42B9-8276-74060A8C5DD2}"/>
              </a:ext>
            </a:extLst>
          </p:cNvPr>
          <p:cNvPicPr>
            <a:picLocks noChangeAspect="1"/>
          </p:cNvPicPr>
          <p:nvPr/>
        </p:nvPicPr>
        <p:blipFill>
          <a:blip r:embed="rId3"/>
          <a:stretch>
            <a:fillRect/>
          </a:stretch>
        </p:blipFill>
        <p:spPr>
          <a:xfrm>
            <a:off x="245673" y="863599"/>
            <a:ext cx="8779669" cy="3858419"/>
          </a:xfrm>
          <a:prstGeom prst="rect">
            <a:avLst/>
          </a:prstGeom>
        </p:spPr>
      </p:pic>
    </p:spTree>
    <p:extLst>
      <p:ext uri="{BB962C8B-B14F-4D97-AF65-F5344CB8AC3E}">
        <p14:creationId xmlns:p14="http://schemas.microsoft.com/office/powerpoint/2010/main" val="289755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ادارة مؤتمر فيدوي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xmlns="" id="{7087814D-971B-4EC2-B9A3-5A2A967C98CF}"/>
              </a:ext>
            </a:extLst>
          </p:cNvPr>
          <p:cNvPicPr>
            <a:picLocks noChangeAspect="1"/>
          </p:cNvPicPr>
          <p:nvPr/>
        </p:nvPicPr>
        <p:blipFill>
          <a:blip r:embed="rId3"/>
          <a:stretch>
            <a:fillRect/>
          </a:stretch>
        </p:blipFill>
        <p:spPr>
          <a:xfrm>
            <a:off x="449270" y="863600"/>
            <a:ext cx="8372475" cy="3779838"/>
          </a:xfrm>
          <a:prstGeom prst="rect">
            <a:avLst/>
          </a:prstGeom>
        </p:spPr>
      </p:pic>
      <p:pic>
        <p:nvPicPr>
          <p:cNvPr id="10242" name="Picture 2" descr="Google Meet How-Tos - Mt. Ararat High School">
            <a:extLst>
              <a:ext uri="{FF2B5EF4-FFF2-40B4-BE49-F238E27FC236}">
                <a16:creationId xmlns:a16="http://schemas.microsoft.com/office/drawing/2014/main" xmlns="" id="{7A88B6ED-F409-48CF-A5B5-B28AC612E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9" y="2153841"/>
            <a:ext cx="2257075" cy="134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2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1396286817"/>
              </p:ext>
            </p:extLst>
          </p:nvPr>
        </p:nvGraphicFramePr>
        <p:xfrm>
          <a:off x="877888" y="1157288"/>
          <a:ext cx="4251325" cy="293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sp>
        <p:nvSpPr>
          <p:cNvPr id="12" name="Title 1">
            <a:extLst>
              <a:ext uri="{FF2B5EF4-FFF2-40B4-BE49-F238E27FC236}">
                <a16:creationId xmlns:a16="http://schemas.microsoft.com/office/drawing/2014/main" xmlns="" id="{9BBA2B79-7F4E-48EE-9C49-2539E16C242D}"/>
              </a:ext>
            </a:extLst>
          </p:cNvPr>
          <p:cNvSpPr txBox="1">
            <a:spLocks/>
          </p:cNvSpPr>
          <p:nvPr/>
        </p:nvSpPr>
        <p:spPr>
          <a:xfrm>
            <a:off x="549879" y="-74711"/>
            <a:ext cx="6183106"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400" b="1" dirty="0" smtClean="0">
                <a:solidFill>
                  <a:srgbClr val="009BA0"/>
                </a:solidFill>
                <a:latin typeface="Arial Regular" charset="0"/>
                <a:ea typeface="Arial" charset="0"/>
                <a:cs typeface="Arial Regular" charset="0"/>
              </a:rPr>
              <a:t>ادارة جوجل ميت (</a:t>
            </a:r>
            <a:r>
              <a:rPr lang="en-US" sz="2400" b="1" dirty="0" smtClean="0">
                <a:solidFill>
                  <a:srgbClr val="009BA0"/>
                </a:solidFill>
                <a:latin typeface="Arial Regular" charset="0"/>
                <a:ea typeface="Arial" charset="0"/>
                <a:cs typeface="Arial Regular" charset="0"/>
              </a:rPr>
              <a:t>Google Meet</a:t>
            </a:r>
            <a:r>
              <a:rPr lang="ar-IQ" sz="2400" b="1" dirty="0" smtClean="0">
                <a:solidFill>
                  <a:srgbClr val="009BA0"/>
                </a:solidFill>
                <a:latin typeface="Arial Regular" charset="0"/>
                <a:ea typeface="Arial" charset="0"/>
                <a:cs typeface="Arial Regular" charset="0"/>
              </a:rPr>
              <a:t>)</a:t>
            </a:r>
            <a:endParaRPr lang="en-US" sz="2400" b="1" dirty="0">
              <a:solidFill>
                <a:srgbClr val="009BA0"/>
              </a:solidFill>
              <a:latin typeface="Arial Regular" charset="0"/>
              <a:ea typeface="Arial" charset="0"/>
              <a:cs typeface="Arial Regular" charset="0"/>
            </a:endParaRPr>
          </a:p>
        </p:txBody>
      </p:sp>
      <p:pic>
        <p:nvPicPr>
          <p:cNvPr id="4098" name="Picture 2" descr="Let's Go Online - Home | Facebook">
            <a:extLst>
              <a:ext uri="{FF2B5EF4-FFF2-40B4-BE49-F238E27FC236}">
                <a16:creationId xmlns:a16="http://schemas.microsoft.com/office/drawing/2014/main" xmlns="" id="{8BB26A7A-CCED-490E-A136-3A12BA81E5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1226" y="1447998"/>
            <a:ext cx="3033316" cy="3033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ve-Minutes 2 – Asai Shotokan Association International">
            <a:extLst>
              <a:ext uri="{FF2B5EF4-FFF2-40B4-BE49-F238E27FC236}">
                <a16:creationId xmlns:a16="http://schemas.microsoft.com/office/drawing/2014/main" xmlns="" id="{6DA94E28-3876-4A35-A028-3945C77E24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0192" y="3568759"/>
            <a:ext cx="1207200" cy="119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2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8"/>
            <a:ext cx="3703704" cy="5143500"/>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753035" y="1017984"/>
            <a:ext cx="2259105"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200" b="1" dirty="0" smtClean="0">
                <a:solidFill>
                  <a:schemeClr val="bg1"/>
                </a:solidFill>
                <a:latin typeface="Arial Regular" charset="0"/>
                <a:ea typeface="Arial" charset="0"/>
                <a:cs typeface="Arial Regular" charset="0"/>
              </a:rPr>
              <a:t>الاستطلاع #2</a:t>
            </a:r>
            <a:endParaRPr lang="en-US" sz="32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99B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a:extLst>
              <a:ext uri="{FF2B5EF4-FFF2-40B4-BE49-F238E27FC236}">
                <a16:creationId xmlns:a16="http://schemas.microsoft.com/office/drawing/2014/main" xmlns="" id="{7F82C882-5BA6-46B5-83F0-5A1B13C6A645}"/>
              </a:ext>
            </a:extLst>
          </p:cNvPr>
          <p:cNvSpPr txBox="1"/>
          <p:nvPr/>
        </p:nvSpPr>
        <p:spPr>
          <a:xfrm>
            <a:off x="4115353" y="792153"/>
            <a:ext cx="4835471" cy="2585323"/>
          </a:xfrm>
          <a:prstGeom prst="rect">
            <a:avLst/>
          </a:prstGeom>
          <a:noFill/>
        </p:spPr>
        <p:txBody>
          <a:bodyPr wrap="square" rtlCol="0">
            <a:spAutoFit/>
          </a:bodyPr>
          <a:lstStyle/>
          <a:p>
            <a:pPr algn="r" rtl="1"/>
            <a:r>
              <a:rPr lang="ar-IQ" dirty="0" smtClean="0"/>
              <a:t>اختر طرق الانضمام الى مؤتمر فيدوي</a:t>
            </a:r>
            <a:endParaRPr lang="en-US" dirty="0"/>
          </a:p>
          <a:p>
            <a:pPr algn="r" rtl="1">
              <a:lnSpc>
                <a:spcPct val="200000"/>
              </a:lnSpc>
            </a:pPr>
            <a:r>
              <a:rPr lang="en-US" dirty="0" smtClean="0"/>
              <a:t>A</a:t>
            </a:r>
            <a:r>
              <a:rPr lang="ar-IQ" dirty="0" smtClean="0"/>
              <a:t>) من جي مايل (</a:t>
            </a:r>
            <a:r>
              <a:rPr lang="en-US" dirty="0" smtClean="0"/>
              <a:t>Gmail</a:t>
            </a:r>
            <a:r>
              <a:rPr lang="ar-IQ" dirty="0" smtClean="0"/>
              <a:t>)</a:t>
            </a:r>
            <a:endParaRPr lang="en-US" dirty="0" smtClean="0"/>
          </a:p>
          <a:p>
            <a:pPr algn="r" rtl="1">
              <a:lnSpc>
                <a:spcPct val="200000"/>
              </a:lnSpc>
            </a:pPr>
            <a:r>
              <a:rPr lang="en-US" dirty="0" smtClean="0"/>
              <a:t>B</a:t>
            </a:r>
            <a:r>
              <a:rPr lang="ar-IQ" dirty="0" smtClean="0"/>
              <a:t>) من صف جوجل الدراسي (</a:t>
            </a:r>
            <a:r>
              <a:rPr lang="en-US" dirty="0" smtClean="0"/>
              <a:t>Google classroom</a:t>
            </a:r>
            <a:r>
              <a:rPr lang="ar-IQ" dirty="0" smtClean="0"/>
              <a:t>)</a:t>
            </a:r>
            <a:endParaRPr lang="en-US" dirty="0" smtClean="0"/>
          </a:p>
          <a:p>
            <a:pPr algn="r" rtl="1">
              <a:lnSpc>
                <a:spcPct val="200000"/>
              </a:lnSpc>
            </a:pPr>
            <a:r>
              <a:rPr lang="en-US" dirty="0" smtClean="0"/>
              <a:t>C</a:t>
            </a:r>
            <a:r>
              <a:rPr lang="ar-IQ" dirty="0" smtClean="0"/>
              <a:t>) من نظام شخص ثالث</a:t>
            </a:r>
            <a:r>
              <a:rPr lang="en-US" dirty="0" smtClean="0"/>
              <a:t> </a:t>
            </a:r>
            <a:endParaRPr lang="ar-IQ" dirty="0" smtClean="0"/>
          </a:p>
          <a:p>
            <a:pPr algn="r" rtl="1">
              <a:lnSpc>
                <a:spcPct val="200000"/>
              </a:lnSpc>
            </a:pPr>
            <a:r>
              <a:rPr lang="en-US" dirty="0" smtClean="0"/>
              <a:t>D</a:t>
            </a:r>
            <a:r>
              <a:rPr lang="ar-IQ" dirty="0" smtClean="0"/>
              <a:t>) كل ما سبق</a:t>
            </a:r>
            <a:endParaRPr lang="en-US" dirty="0"/>
          </a:p>
        </p:txBody>
      </p:sp>
      <p:pic>
        <p:nvPicPr>
          <p:cNvPr id="9" name="Picture 2" descr="Today's Poll Question - News - Bucks County Courier Times ...">
            <a:extLst>
              <a:ext uri="{FF2B5EF4-FFF2-40B4-BE49-F238E27FC236}">
                <a16:creationId xmlns:a16="http://schemas.microsoft.com/office/drawing/2014/main" xmlns="" id="{945F94B2-C80C-456E-A97C-04FCBEB63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4" y="250031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2050" name="Picture 2">
            <a:extLst>
              <a:ext uri="{FF2B5EF4-FFF2-40B4-BE49-F238E27FC236}">
                <a16:creationId xmlns:a16="http://schemas.microsoft.com/office/drawing/2014/main" xmlns="" id="{F2B9BF35-47B2-4796-8E61-D0E71F06E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42" y="914399"/>
            <a:ext cx="2613452" cy="3575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19D4A167-7053-4F0A-8800-65056207C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172" y="789938"/>
            <a:ext cx="3009136" cy="24111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DC163D38-712E-4C2C-95C7-18E7112B93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271" y="983895"/>
            <a:ext cx="2031829" cy="768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ogle Hangouts Meet connectivity">
            <a:extLst>
              <a:ext uri="{FF2B5EF4-FFF2-40B4-BE49-F238E27FC236}">
                <a16:creationId xmlns:a16="http://schemas.microsoft.com/office/drawing/2014/main" xmlns="" id="{3B59A5AD-269E-48EF-A908-D56C358DDD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7172" y="3434491"/>
            <a:ext cx="4235906" cy="15591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213C889-C223-4F5F-B665-21BA5B224E53}"/>
              </a:ext>
            </a:extLst>
          </p:cNvPr>
          <p:cNvSpPr txBox="1"/>
          <p:nvPr/>
        </p:nvSpPr>
        <p:spPr>
          <a:xfrm>
            <a:off x="6500" y="4571816"/>
            <a:ext cx="2829621" cy="338554"/>
          </a:xfrm>
          <a:prstGeom prst="rect">
            <a:avLst/>
          </a:prstGeom>
          <a:noFill/>
        </p:spPr>
        <p:txBody>
          <a:bodyPr wrap="none" rtlCol="0">
            <a:spAutoFit/>
          </a:bodyPr>
          <a:lstStyle/>
          <a:p>
            <a:pPr algn="r" rtl="1"/>
            <a:r>
              <a:rPr lang="ar-IQ" sz="1600" b="1" dirty="0" smtClean="0"/>
              <a:t>تكامل جوجل ميت مع جي مايل(</a:t>
            </a:r>
            <a:r>
              <a:rPr lang="en-US" sz="1600" b="1" dirty="0" smtClean="0"/>
              <a:t>Gmail</a:t>
            </a:r>
            <a:r>
              <a:rPr lang="ar-IQ" sz="1600" b="1" dirty="0" smtClean="0"/>
              <a:t>)</a:t>
            </a:r>
            <a:endParaRPr lang="en-US" sz="1600" b="1" dirty="0"/>
          </a:p>
        </p:txBody>
      </p:sp>
      <p:sp>
        <p:nvSpPr>
          <p:cNvPr id="11" name="TextBox 10">
            <a:extLst>
              <a:ext uri="{FF2B5EF4-FFF2-40B4-BE49-F238E27FC236}">
                <a16:creationId xmlns:a16="http://schemas.microsoft.com/office/drawing/2014/main" xmlns="" id="{0B77BF59-774B-487A-9ACB-639B0C5807AE}"/>
              </a:ext>
            </a:extLst>
          </p:cNvPr>
          <p:cNvSpPr txBox="1"/>
          <p:nvPr/>
        </p:nvSpPr>
        <p:spPr>
          <a:xfrm>
            <a:off x="6424186" y="1982559"/>
            <a:ext cx="2445572" cy="584775"/>
          </a:xfrm>
          <a:prstGeom prst="rect">
            <a:avLst/>
          </a:prstGeom>
          <a:noFill/>
        </p:spPr>
        <p:txBody>
          <a:bodyPr wrap="square" rtlCol="0">
            <a:spAutoFit/>
          </a:bodyPr>
          <a:lstStyle/>
          <a:p>
            <a:pPr algn="ctr"/>
            <a:r>
              <a:rPr lang="ar-IQ" sz="1600" b="1" dirty="0" smtClean="0"/>
              <a:t>تكامل جوجل ميت مع صف جوجل الدراسي</a:t>
            </a:r>
            <a:endParaRPr lang="en-US" sz="1600" b="1" dirty="0"/>
          </a:p>
        </p:txBody>
      </p:sp>
      <p:sp>
        <p:nvSpPr>
          <p:cNvPr id="12" name="TextBox 11">
            <a:extLst>
              <a:ext uri="{FF2B5EF4-FFF2-40B4-BE49-F238E27FC236}">
                <a16:creationId xmlns:a16="http://schemas.microsoft.com/office/drawing/2014/main" xmlns="" id="{B1598763-A520-4E71-BE17-02CED776FFF0}"/>
              </a:ext>
            </a:extLst>
          </p:cNvPr>
          <p:cNvSpPr txBox="1"/>
          <p:nvPr/>
        </p:nvSpPr>
        <p:spPr>
          <a:xfrm>
            <a:off x="7276674" y="3597975"/>
            <a:ext cx="1806604" cy="1077218"/>
          </a:xfrm>
          <a:prstGeom prst="rect">
            <a:avLst/>
          </a:prstGeom>
          <a:noFill/>
        </p:spPr>
        <p:txBody>
          <a:bodyPr wrap="square" rtlCol="0">
            <a:spAutoFit/>
          </a:bodyPr>
          <a:lstStyle/>
          <a:p>
            <a:pPr algn="ctr"/>
            <a:r>
              <a:rPr lang="en-US" sz="1600" b="1" dirty="0"/>
              <a:t>Integrating Meet With 3</a:t>
            </a:r>
            <a:r>
              <a:rPr lang="en-US" sz="1600" b="1" baseline="30000" dirty="0"/>
              <a:t>rd</a:t>
            </a:r>
            <a:r>
              <a:rPr lang="en-US" sz="1600" b="1" dirty="0"/>
              <a:t> Party system Pexip infinity</a:t>
            </a:r>
          </a:p>
        </p:txBody>
      </p:sp>
      <p:sp>
        <p:nvSpPr>
          <p:cNvPr id="14" name="TextBox 13">
            <a:extLst>
              <a:ext uri="{FF2B5EF4-FFF2-40B4-BE49-F238E27FC236}">
                <a16:creationId xmlns:a16="http://schemas.microsoft.com/office/drawing/2014/main" xmlns="" id="{5AD19F7E-9B7D-4100-95E9-C2B914A49A9D}"/>
              </a:ext>
            </a:extLst>
          </p:cNvPr>
          <p:cNvSpPr txBox="1"/>
          <p:nvPr/>
        </p:nvSpPr>
        <p:spPr>
          <a:xfrm>
            <a:off x="394665" y="208133"/>
            <a:ext cx="8206410" cy="461665"/>
          </a:xfrm>
          <a:prstGeom prst="rect">
            <a:avLst/>
          </a:prstGeom>
          <a:noFill/>
        </p:spPr>
        <p:txBody>
          <a:bodyPr wrap="square" rtlCol="0">
            <a:spAutoFit/>
          </a:bodyPr>
          <a:lstStyle/>
          <a:p>
            <a:pPr algn="ctr" rtl="1"/>
            <a:r>
              <a:rPr lang="ar-IQ" sz="2400" b="1" dirty="0" smtClean="0">
                <a:solidFill>
                  <a:srgbClr val="009BA0"/>
                </a:solidFill>
                <a:latin typeface="Arial Regular" charset="0"/>
              </a:rPr>
              <a:t>تكامل جوجل ميت مع البيئات المختلفة</a:t>
            </a:r>
            <a:endParaRPr lang="en-US" sz="2400" b="1" dirty="0">
              <a:solidFill>
                <a:srgbClr val="009BA0"/>
              </a:solidFill>
              <a:latin typeface="Arial Regular" charset="0"/>
            </a:endParaRPr>
          </a:p>
        </p:txBody>
      </p:sp>
    </p:spTree>
    <p:extLst>
      <p:ext uri="{BB962C8B-B14F-4D97-AF65-F5344CB8AC3E}">
        <p14:creationId xmlns:p14="http://schemas.microsoft.com/office/powerpoint/2010/main" val="374211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17921" y="22605"/>
            <a:ext cx="7987971" cy="71153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000" b="1" dirty="0" smtClean="0">
                <a:solidFill>
                  <a:srgbClr val="009BA0"/>
                </a:solidFill>
                <a:latin typeface="Arial Regular" charset="0"/>
              </a:rPr>
              <a:t>التخطيط وعقد الاجتماعات من اي مكان</a:t>
            </a:r>
            <a:endParaRPr lang="en-US" sz="2000" b="1" dirty="0">
              <a:solidFill>
                <a:srgbClr val="009BA0"/>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5E94B535-6A94-40D8-9AEB-6699DF84DC7A}"/>
              </a:ext>
            </a:extLst>
          </p:cNvPr>
          <p:cNvPicPr>
            <a:picLocks noChangeAspect="1"/>
          </p:cNvPicPr>
          <p:nvPr/>
        </p:nvPicPr>
        <p:blipFill>
          <a:blip r:embed="rId3"/>
          <a:stretch>
            <a:fillRect/>
          </a:stretch>
        </p:blipFill>
        <p:spPr>
          <a:xfrm>
            <a:off x="161414" y="769777"/>
            <a:ext cx="6800077" cy="4231009"/>
          </a:xfrm>
          <a:prstGeom prst="rect">
            <a:avLst/>
          </a:prstGeom>
        </p:spPr>
      </p:pic>
      <p:pic>
        <p:nvPicPr>
          <p:cNvPr id="7" name="Picture 6">
            <a:extLst>
              <a:ext uri="{FF2B5EF4-FFF2-40B4-BE49-F238E27FC236}">
                <a16:creationId xmlns:a16="http://schemas.microsoft.com/office/drawing/2014/main" xmlns="" id="{4D3E7605-CFEE-48B9-AC4D-E4F242FCD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092" y="813212"/>
            <a:ext cx="1194357" cy="1194357"/>
          </a:xfrm>
          <a:prstGeom prst="rect">
            <a:avLst/>
          </a:prstGeom>
        </p:spPr>
      </p:pic>
      <p:pic>
        <p:nvPicPr>
          <p:cNvPr id="10" name="Picture 9">
            <a:extLst>
              <a:ext uri="{FF2B5EF4-FFF2-40B4-BE49-F238E27FC236}">
                <a16:creationId xmlns:a16="http://schemas.microsoft.com/office/drawing/2014/main" xmlns="" id="{4C8CAC63-8287-4E54-B387-F3AA58A023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7296" y="3269185"/>
            <a:ext cx="689285" cy="640461"/>
          </a:xfrm>
          <a:prstGeom prst="rect">
            <a:avLst/>
          </a:prstGeom>
        </p:spPr>
      </p:pic>
      <p:pic>
        <p:nvPicPr>
          <p:cNvPr id="12" name="Picture 11">
            <a:extLst>
              <a:ext uri="{FF2B5EF4-FFF2-40B4-BE49-F238E27FC236}">
                <a16:creationId xmlns:a16="http://schemas.microsoft.com/office/drawing/2014/main" xmlns="" id="{F1F5189C-D2EE-4899-A0F6-F5FE92C0EA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2999" y="4226396"/>
            <a:ext cx="582520" cy="540019"/>
          </a:xfrm>
          <a:prstGeom prst="rect">
            <a:avLst/>
          </a:prstGeom>
        </p:spPr>
      </p:pic>
      <p:pic>
        <p:nvPicPr>
          <p:cNvPr id="15" name="Picture 14">
            <a:extLst>
              <a:ext uri="{FF2B5EF4-FFF2-40B4-BE49-F238E27FC236}">
                <a16:creationId xmlns:a16="http://schemas.microsoft.com/office/drawing/2014/main" xmlns="" id="{127A8E7F-9D90-43FE-B8E3-DA1BE1CF6B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1152" y="2213491"/>
            <a:ext cx="821572" cy="700204"/>
          </a:xfrm>
          <a:prstGeom prst="rect">
            <a:avLst/>
          </a:prstGeom>
        </p:spPr>
      </p:pic>
    </p:spTree>
    <p:extLst>
      <p:ext uri="{BB962C8B-B14F-4D97-AF65-F5344CB8AC3E}">
        <p14:creationId xmlns:p14="http://schemas.microsoft.com/office/powerpoint/2010/main" val="183676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2600" b="1" dirty="0" smtClean="0">
                <a:solidFill>
                  <a:srgbClr val="009BA0"/>
                </a:solidFill>
                <a:latin typeface="Arial Regular" charset="0"/>
                <a:ea typeface="Arial" charset="0"/>
                <a:cs typeface="Arial Regular" charset="0"/>
              </a:rPr>
              <a:t>ملحقات جوجل ميت لمتصفح كروم</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15B3C205-0250-4F00-8BE4-E1D73FAAE294}"/>
              </a:ext>
            </a:extLst>
          </p:cNvPr>
          <p:cNvPicPr>
            <a:picLocks noChangeAspect="1"/>
          </p:cNvPicPr>
          <p:nvPr/>
        </p:nvPicPr>
        <p:blipFill>
          <a:blip r:embed="rId3"/>
          <a:stretch>
            <a:fillRect/>
          </a:stretch>
        </p:blipFill>
        <p:spPr>
          <a:xfrm>
            <a:off x="590567" y="832248"/>
            <a:ext cx="7739062" cy="4151520"/>
          </a:xfrm>
          <a:prstGeom prst="rect">
            <a:avLst/>
          </a:prstGeom>
        </p:spPr>
      </p:pic>
      <p:sp>
        <p:nvSpPr>
          <p:cNvPr id="7" name="Rectangle 6">
            <a:extLst>
              <a:ext uri="{FF2B5EF4-FFF2-40B4-BE49-F238E27FC236}">
                <a16:creationId xmlns:a16="http://schemas.microsoft.com/office/drawing/2014/main" xmlns="" id="{CDC0C26C-0B85-46F0-9E49-615FD834FF39}"/>
              </a:ext>
            </a:extLst>
          </p:cNvPr>
          <p:cNvSpPr/>
          <p:nvPr/>
        </p:nvSpPr>
        <p:spPr>
          <a:xfrm>
            <a:off x="2366984" y="807651"/>
            <a:ext cx="3923092" cy="276999"/>
          </a:xfrm>
          <a:prstGeom prst="rect">
            <a:avLst/>
          </a:prstGeom>
        </p:spPr>
        <p:txBody>
          <a:bodyPr wrap="square">
            <a:spAutoFit/>
          </a:bodyPr>
          <a:lstStyle/>
          <a:p>
            <a:r>
              <a:rPr lang="en-US" sz="1200" dirty="0">
                <a:hlinkClick r:id="rId4"/>
              </a:rPr>
              <a:t>https://chrome.google.com/webstore/category/extensions</a:t>
            </a:r>
            <a:endParaRPr lang="en-US" sz="1200" dirty="0"/>
          </a:p>
        </p:txBody>
      </p:sp>
    </p:spTree>
    <p:extLst>
      <p:ext uri="{BB962C8B-B14F-4D97-AF65-F5344CB8AC3E}">
        <p14:creationId xmlns:p14="http://schemas.microsoft.com/office/powerpoint/2010/main" val="285368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ملحقات الحضور لجوجل ميت</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92E8CB58-32FF-4F61-8918-4EB660474C90}"/>
              </a:ext>
            </a:extLst>
          </p:cNvPr>
          <p:cNvPicPr>
            <a:picLocks noChangeAspect="1"/>
          </p:cNvPicPr>
          <p:nvPr/>
        </p:nvPicPr>
        <p:blipFill>
          <a:blip r:embed="rId3"/>
          <a:stretch>
            <a:fillRect/>
          </a:stretch>
        </p:blipFill>
        <p:spPr>
          <a:xfrm>
            <a:off x="590567" y="698500"/>
            <a:ext cx="8449469" cy="4369196"/>
          </a:xfrm>
          <a:prstGeom prst="rect">
            <a:avLst/>
          </a:prstGeom>
        </p:spPr>
      </p:pic>
    </p:spTree>
    <p:extLst>
      <p:ext uri="{BB962C8B-B14F-4D97-AF65-F5344CB8AC3E}">
        <p14:creationId xmlns:p14="http://schemas.microsoft.com/office/powerpoint/2010/main" val="65244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الترحيب وسيرة المدرب</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72549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38F9DC75-6872-4E56-89E5-59BA625F7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71" y="1089752"/>
            <a:ext cx="2331049" cy="2539603"/>
          </a:xfrm>
          <a:prstGeom prst="rect">
            <a:avLst/>
          </a:prstGeom>
          <a:ln w="57150">
            <a:solidFill>
              <a:srgbClr val="376D70"/>
            </a:solidFill>
          </a:ln>
        </p:spPr>
      </p:pic>
      <p:sp>
        <p:nvSpPr>
          <p:cNvPr id="4" name="TextBox 3">
            <a:extLst>
              <a:ext uri="{FF2B5EF4-FFF2-40B4-BE49-F238E27FC236}">
                <a16:creationId xmlns:a16="http://schemas.microsoft.com/office/drawing/2014/main" xmlns="" id="{BB235394-F2CF-4D72-A3E5-4E71E00ACB8C}"/>
              </a:ext>
            </a:extLst>
          </p:cNvPr>
          <p:cNvSpPr txBox="1"/>
          <p:nvPr/>
        </p:nvSpPr>
        <p:spPr>
          <a:xfrm>
            <a:off x="3147594" y="1201322"/>
            <a:ext cx="5692377" cy="2031325"/>
          </a:xfrm>
          <a:prstGeom prst="rect">
            <a:avLst/>
          </a:prstGeom>
          <a:noFill/>
        </p:spPr>
        <p:txBody>
          <a:bodyPr wrap="square" rtlCol="0">
            <a:spAutoFit/>
          </a:bodyPr>
          <a:lstStyle/>
          <a:p>
            <a:pPr algn="r" rtl="1"/>
            <a:r>
              <a:rPr lang="ar-IQ" dirty="0" smtClean="0"/>
              <a:t>الدكتور محمود شكر محمود</a:t>
            </a:r>
          </a:p>
          <a:p>
            <a:pPr algn="r" rtl="1"/>
            <a:r>
              <a:rPr lang="ar-IQ" dirty="0" smtClean="0"/>
              <a:t>دكتوراه في هندسة الحاسبات</a:t>
            </a:r>
          </a:p>
          <a:p>
            <a:pPr algn="r" rtl="1"/>
            <a:r>
              <a:rPr lang="ar-IQ" dirty="0" smtClean="0"/>
              <a:t>اختصاصي شبكات الحاسوب</a:t>
            </a:r>
          </a:p>
          <a:p>
            <a:pPr algn="r" rtl="1"/>
            <a:r>
              <a:rPr lang="ar-IQ" dirty="0" smtClean="0"/>
              <a:t>يعمل كمدير في مركز تكنولوجيا المعلومات والاتصالات في كلية المنصور الجامعة</a:t>
            </a:r>
          </a:p>
          <a:p>
            <a:pPr algn="r" rtl="1"/>
            <a:r>
              <a:rPr lang="ar-IQ" dirty="0" smtClean="0"/>
              <a:t>وهو ايضا مدير </a:t>
            </a:r>
            <a:r>
              <a:rPr lang="ar-IQ" dirty="0"/>
              <a:t>ا</a:t>
            </a:r>
            <a:r>
              <a:rPr lang="ar-IQ" dirty="0" smtClean="0"/>
              <a:t>كاديمية سيسكو الاقليمية (</a:t>
            </a:r>
            <a:r>
              <a:rPr lang="en-US" dirty="0" smtClean="0"/>
              <a:t>ASC/ITC</a:t>
            </a:r>
            <a:r>
              <a:rPr lang="ar-IQ" dirty="0" smtClean="0"/>
              <a:t>)</a:t>
            </a:r>
          </a:p>
          <a:p>
            <a:pPr algn="r" rtl="1"/>
            <a:r>
              <a:rPr lang="ar-IQ" dirty="0" smtClean="0"/>
              <a:t>عضو فريق وزارة التعليم العالي والبحث العلمي للتعلم الالكتروني</a:t>
            </a:r>
            <a:endParaRPr lang="en-US" dirty="0"/>
          </a:p>
        </p:txBody>
      </p:sp>
    </p:spTree>
    <p:extLst>
      <p:ext uri="{BB962C8B-B14F-4D97-AF65-F5344CB8AC3E}">
        <p14:creationId xmlns:p14="http://schemas.microsoft.com/office/powerpoint/2010/main" val="1610142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ادوات تحسين جوجل ميت</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13314" name="Picture 2" descr="Cómo hacer que Google Meet sea tan fácil como Zoom">
            <a:extLst>
              <a:ext uri="{FF2B5EF4-FFF2-40B4-BE49-F238E27FC236}">
                <a16:creationId xmlns:a16="http://schemas.microsoft.com/office/drawing/2014/main" xmlns="" id="{6BD45133-E9E0-40C8-A823-222075719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930094"/>
            <a:ext cx="7918847" cy="355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1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3567307675"/>
              </p:ext>
            </p:extLst>
          </p:nvPr>
        </p:nvGraphicFramePr>
        <p:xfrm>
          <a:off x="877888" y="1157288"/>
          <a:ext cx="4251325" cy="293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sp>
        <p:nvSpPr>
          <p:cNvPr id="12" name="Title 1">
            <a:extLst>
              <a:ext uri="{FF2B5EF4-FFF2-40B4-BE49-F238E27FC236}">
                <a16:creationId xmlns:a16="http://schemas.microsoft.com/office/drawing/2014/main" xmlns="" id="{9BBA2B79-7F4E-48EE-9C49-2539E16C242D}"/>
              </a:ext>
            </a:extLst>
          </p:cNvPr>
          <p:cNvSpPr txBox="1">
            <a:spLocks/>
          </p:cNvSpPr>
          <p:nvPr/>
        </p:nvSpPr>
        <p:spPr>
          <a:xfrm>
            <a:off x="549879" y="-74711"/>
            <a:ext cx="6183106"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2400" b="1" dirty="0" smtClean="0">
                <a:solidFill>
                  <a:srgbClr val="009BA0"/>
                </a:solidFill>
                <a:latin typeface="Arial Regular" charset="0"/>
                <a:ea typeface="Arial" charset="0"/>
                <a:cs typeface="Arial Regular" charset="0"/>
              </a:rPr>
              <a:t>ملحقات جوجل ميت</a:t>
            </a:r>
            <a:endParaRPr lang="en-US" sz="2400" b="1" dirty="0">
              <a:solidFill>
                <a:srgbClr val="009BA0"/>
              </a:solidFill>
              <a:latin typeface="Arial Regular" charset="0"/>
              <a:ea typeface="Arial" charset="0"/>
              <a:cs typeface="Arial Regular" charset="0"/>
            </a:endParaRPr>
          </a:p>
        </p:txBody>
      </p:sp>
      <p:pic>
        <p:nvPicPr>
          <p:cNvPr id="4098" name="Picture 2" descr="Let's Go Online - Home | Facebook">
            <a:extLst>
              <a:ext uri="{FF2B5EF4-FFF2-40B4-BE49-F238E27FC236}">
                <a16:creationId xmlns:a16="http://schemas.microsoft.com/office/drawing/2014/main" xmlns="" id="{8BB26A7A-CCED-490E-A136-3A12BA81E5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1226" y="1447998"/>
            <a:ext cx="3033316" cy="3033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ve-Minutes 2 – Asai Shotokan Association International">
            <a:extLst>
              <a:ext uri="{FF2B5EF4-FFF2-40B4-BE49-F238E27FC236}">
                <a16:creationId xmlns:a16="http://schemas.microsoft.com/office/drawing/2014/main" xmlns="" id="{6DA94E28-3876-4A35-A028-3945C77E24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0192" y="3568759"/>
            <a:ext cx="1207200" cy="119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4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7"/>
            <a:ext cx="3703704" cy="5143500"/>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3186" y="2071688"/>
            <a:ext cx="2062149"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200" b="1" dirty="0" smtClean="0">
                <a:solidFill>
                  <a:schemeClr val="bg1"/>
                </a:solidFill>
                <a:latin typeface="Arial Regular" charset="0"/>
                <a:ea typeface="Arial" charset="0"/>
                <a:cs typeface="Arial Regular" charset="0"/>
              </a:rPr>
              <a:t>الاستطلاع #3</a:t>
            </a:r>
            <a:endParaRPr lang="en-US" sz="32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99B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a:extLst>
              <a:ext uri="{FF2B5EF4-FFF2-40B4-BE49-F238E27FC236}">
                <a16:creationId xmlns:a16="http://schemas.microsoft.com/office/drawing/2014/main" xmlns="" id="{7F82C882-5BA6-46B5-83F0-5A1B13C6A645}"/>
              </a:ext>
            </a:extLst>
          </p:cNvPr>
          <p:cNvSpPr txBox="1"/>
          <p:nvPr/>
        </p:nvSpPr>
        <p:spPr>
          <a:xfrm>
            <a:off x="3949890" y="766922"/>
            <a:ext cx="4835471" cy="3139321"/>
          </a:xfrm>
          <a:prstGeom prst="rect">
            <a:avLst/>
          </a:prstGeom>
          <a:noFill/>
        </p:spPr>
        <p:txBody>
          <a:bodyPr wrap="square" rtlCol="0">
            <a:spAutoFit/>
          </a:bodyPr>
          <a:lstStyle/>
          <a:p>
            <a:pPr algn="r" rtl="1"/>
            <a:r>
              <a:rPr lang="ar-IQ" dirty="0" smtClean="0"/>
              <a:t>ما هي الملحقات الي استخدمتها ضمن متصفح الانترنت الذي تستخدمه لدعم التعليم الالكتروني؟</a:t>
            </a:r>
            <a:endParaRPr lang="en-US" dirty="0"/>
          </a:p>
          <a:p>
            <a:pPr algn="r" rtl="1">
              <a:lnSpc>
                <a:spcPct val="200000"/>
              </a:lnSpc>
            </a:pPr>
            <a:r>
              <a:rPr lang="en-US" dirty="0" smtClean="0"/>
              <a:t>A</a:t>
            </a:r>
            <a:r>
              <a:rPr lang="ar-IQ" dirty="0" smtClean="0"/>
              <a:t>) حضور ميت (</a:t>
            </a:r>
            <a:r>
              <a:rPr lang="en-US" dirty="0" smtClean="0"/>
              <a:t>Meet attendance</a:t>
            </a:r>
            <a:r>
              <a:rPr lang="ar-IQ" dirty="0" smtClean="0"/>
              <a:t>)</a:t>
            </a:r>
            <a:r>
              <a:rPr lang="en-US" dirty="0" smtClean="0"/>
              <a:t> </a:t>
            </a:r>
            <a:endParaRPr lang="ar-IQ" dirty="0" smtClean="0"/>
          </a:p>
          <a:p>
            <a:pPr algn="r" rtl="1">
              <a:lnSpc>
                <a:spcPct val="200000"/>
              </a:lnSpc>
            </a:pPr>
            <a:r>
              <a:rPr lang="en-US" dirty="0" smtClean="0"/>
              <a:t>B</a:t>
            </a:r>
            <a:r>
              <a:rPr lang="ar-IQ" dirty="0" smtClean="0"/>
              <a:t>) </a:t>
            </a:r>
            <a:r>
              <a:rPr lang="en-US" dirty="0" smtClean="0"/>
              <a:t> </a:t>
            </a:r>
            <a:r>
              <a:rPr lang="ar-IQ" dirty="0" smtClean="0"/>
              <a:t>العرض الشبكي لميت (</a:t>
            </a:r>
            <a:r>
              <a:rPr lang="en-US" dirty="0" smtClean="0"/>
              <a:t>Meet Grid Review</a:t>
            </a:r>
            <a:r>
              <a:rPr lang="ar-IQ" dirty="0" smtClean="0"/>
              <a:t>)</a:t>
            </a:r>
            <a:endParaRPr lang="en-US" dirty="0"/>
          </a:p>
          <a:p>
            <a:pPr algn="r" rtl="1">
              <a:lnSpc>
                <a:spcPct val="200000"/>
              </a:lnSpc>
            </a:pPr>
            <a:r>
              <a:rPr lang="en-US" dirty="0" smtClean="0"/>
              <a:t>C</a:t>
            </a:r>
            <a:r>
              <a:rPr lang="ar-IQ" dirty="0" smtClean="0"/>
              <a:t>) لووم للتسجيل الفيدوي (</a:t>
            </a:r>
            <a:r>
              <a:rPr lang="en-US" dirty="0" smtClean="0"/>
              <a:t>Loom</a:t>
            </a:r>
            <a:r>
              <a:rPr lang="ar-IQ" dirty="0" smtClean="0"/>
              <a:t>)</a:t>
            </a:r>
            <a:endParaRPr lang="en-US" dirty="0"/>
          </a:p>
          <a:p>
            <a:pPr algn="r" rtl="1">
              <a:lnSpc>
                <a:spcPct val="200000"/>
              </a:lnSpc>
            </a:pPr>
            <a:r>
              <a:rPr lang="en-US" dirty="0" smtClean="0"/>
              <a:t>D</a:t>
            </a:r>
            <a:r>
              <a:rPr lang="ar-IQ" dirty="0" smtClean="0"/>
              <a:t>) ليس بعد</a:t>
            </a:r>
            <a:endParaRPr lang="en-US" dirty="0"/>
          </a:p>
          <a:p>
            <a:endParaRPr lang="en-US" dirty="0"/>
          </a:p>
        </p:txBody>
      </p:sp>
    </p:spTree>
    <p:extLst>
      <p:ext uri="{BB962C8B-B14F-4D97-AF65-F5344CB8AC3E}">
        <p14:creationId xmlns:p14="http://schemas.microsoft.com/office/powerpoint/2010/main" val="79025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هانكاوت للاعمال </a:t>
            </a:r>
            <a:r>
              <a:rPr lang="en-JM" sz="2600" b="1" dirty="0" smtClean="0">
                <a:solidFill>
                  <a:srgbClr val="009BA0"/>
                </a:solidFill>
                <a:latin typeface="Arial Regular" charset="0"/>
                <a:ea typeface="Arial" charset="0"/>
                <a:cs typeface="Arial Regular" charset="0"/>
              </a:rPr>
              <a:t>Business </a:t>
            </a:r>
            <a:r>
              <a:rPr lang="en-JM" sz="2600" b="1" dirty="0">
                <a:solidFill>
                  <a:srgbClr val="009BA0"/>
                </a:solidFill>
                <a:latin typeface="Arial Regular" charset="0"/>
                <a:ea typeface="Arial" charset="0"/>
                <a:cs typeface="Arial Regular" charset="0"/>
              </a:rPr>
              <a:t>Hangout</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6148" name="Picture 4" descr="Business Hangouts - G Suite Marketplace">
            <a:extLst>
              <a:ext uri="{FF2B5EF4-FFF2-40B4-BE49-F238E27FC236}">
                <a16:creationId xmlns:a16="http://schemas.microsoft.com/office/drawing/2014/main" xmlns="" id="{148344D2-2424-48EB-B590-B011E11B3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55" y="717376"/>
            <a:ext cx="7708106" cy="433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خطط هانكاوت للاعمال </a:t>
            </a:r>
            <a:r>
              <a:rPr lang="en-JM" sz="2600" b="1" dirty="0" smtClean="0">
                <a:solidFill>
                  <a:srgbClr val="009BA0"/>
                </a:solidFill>
                <a:latin typeface="Arial Regular" charset="0"/>
                <a:ea typeface="Arial" charset="0"/>
                <a:cs typeface="Arial Regular" charset="0"/>
              </a:rPr>
              <a:t>Business </a:t>
            </a:r>
            <a:r>
              <a:rPr lang="en-JM" sz="2600" b="1" dirty="0">
                <a:solidFill>
                  <a:srgbClr val="009BA0"/>
                </a:solidFill>
                <a:latin typeface="Arial Regular" charset="0"/>
                <a:ea typeface="Arial" charset="0"/>
                <a:cs typeface="Arial Regular" charset="0"/>
              </a:rPr>
              <a:t>Hangout Plans</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DF2D4F5F-D702-40EA-9A30-24745D9CABEE}"/>
              </a:ext>
            </a:extLst>
          </p:cNvPr>
          <p:cNvPicPr>
            <a:picLocks noChangeAspect="1"/>
          </p:cNvPicPr>
          <p:nvPr/>
        </p:nvPicPr>
        <p:blipFill>
          <a:blip r:embed="rId3"/>
          <a:stretch>
            <a:fillRect/>
          </a:stretch>
        </p:blipFill>
        <p:spPr>
          <a:xfrm>
            <a:off x="1213178" y="751511"/>
            <a:ext cx="6927573" cy="4124056"/>
          </a:xfrm>
          <a:prstGeom prst="rect">
            <a:avLst/>
          </a:prstGeom>
        </p:spPr>
      </p:pic>
    </p:spTree>
    <p:extLst>
      <p:ext uri="{BB962C8B-B14F-4D97-AF65-F5344CB8AC3E}">
        <p14:creationId xmlns:p14="http://schemas.microsoft.com/office/powerpoint/2010/main" val="330659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2600" b="1" dirty="0" smtClean="0">
                <a:solidFill>
                  <a:srgbClr val="009BA0"/>
                </a:solidFill>
                <a:latin typeface="Arial Regular" charset="0"/>
                <a:ea typeface="Arial" charset="0"/>
                <a:cs typeface="Arial Regular" charset="0"/>
              </a:rPr>
              <a:t>ميزات هانكاوت للاعمال </a:t>
            </a:r>
            <a:r>
              <a:rPr lang="en-JM" sz="2600" b="1" dirty="0" smtClean="0">
                <a:solidFill>
                  <a:srgbClr val="009BA0"/>
                </a:solidFill>
                <a:latin typeface="Arial Regular" charset="0"/>
                <a:ea typeface="Arial" charset="0"/>
                <a:cs typeface="Arial Regular" charset="0"/>
              </a:rPr>
              <a:t>Business </a:t>
            </a:r>
            <a:r>
              <a:rPr lang="en-JM" sz="2600" b="1" dirty="0">
                <a:solidFill>
                  <a:srgbClr val="009BA0"/>
                </a:solidFill>
                <a:latin typeface="Arial Regular" charset="0"/>
                <a:ea typeface="Arial" charset="0"/>
                <a:cs typeface="Arial Regular" charset="0"/>
              </a:rPr>
              <a:t>Hangout Features</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xmlns="" id="{6827298C-296B-4F7F-A3C7-2339959FD4ED}"/>
              </a:ext>
            </a:extLst>
          </p:cNvPr>
          <p:cNvSpPr/>
          <p:nvPr/>
        </p:nvSpPr>
        <p:spPr>
          <a:xfrm>
            <a:off x="533400" y="940117"/>
            <a:ext cx="8147050" cy="646331"/>
          </a:xfrm>
          <a:prstGeom prst="rect">
            <a:avLst/>
          </a:prstGeom>
        </p:spPr>
        <p:txBody>
          <a:bodyPr wrap="square">
            <a:spAutoFit/>
          </a:bodyPr>
          <a:lstStyle/>
          <a:p>
            <a:pPr algn="r" rtl="1"/>
            <a:r>
              <a:rPr lang="ar-IQ" dirty="0" smtClean="0">
                <a:latin typeface="Calibri" panose="020F0502020204030204" pitchFamily="34" charset="0"/>
                <a:cs typeface="Calibri" panose="020F0502020204030204" pitchFamily="34" charset="0"/>
              </a:rPr>
              <a:t>هانكاوت للاعمال هو منصة للندوات عبر الانترنت (</a:t>
            </a:r>
            <a:r>
              <a:rPr lang="en-US" dirty="0" smtClean="0">
                <a:latin typeface="Calibri" panose="020F0502020204030204" pitchFamily="34" charset="0"/>
                <a:cs typeface="Calibri" panose="020F0502020204030204" pitchFamily="34" charset="0"/>
              </a:rPr>
              <a:t>webinar</a:t>
            </a:r>
            <a:r>
              <a:rPr lang="ar-IQ" dirty="0" smtClean="0">
                <a:latin typeface="Calibri" panose="020F0502020204030204" pitchFamily="34" charset="0"/>
                <a:cs typeface="Calibri" panose="020F0502020204030204" pitchFamily="34" charset="0"/>
              </a:rPr>
              <a:t>). وهو تطبيق شامل لانتاج ندوات عبر الانترنت للشركات والمؤسسات, الاجتماعات عبر الانترنت, المؤتمرات الفيدوية والفعاليات الافتراضية</a:t>
            </a: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4C149D48-AFCC-4110-872D-E1F52B802F7C}"/>
              </a:ext>
            </a:extLst>
          </p:cNvPr>
          <p:cNvSpPr/>
          <p:nvPr/>
        </p:nvSpPr>
        <p:spPr>
          <a:xfrm>
            <a:off x="628650" y="2007501"/>
            <a:ext cx="7825978" cy="369332"/>
          </a:xfrm>
          <a:prstGeom prst="rect">
            <a:avLst/>
          </a:prstGeom>
        </p:spPr>
        <p:txBody>
          <a:bodyPr wrap="square">
            <a:spAutoFit/>
          </a:bodyPr>
          <a:lstStyle/>
          <a:p>
            <a:pPr algn="r" rtl="1"/>
            <a:r>
              <a:rPr lang="ar-IQ" b="1" dirty="0" smtClean="0">
                <a:solidFill>
                  <a:schemeClr val="tx1">
                    <a:lumMod val="60000"/>
                    <a:lumOff val="40000"/>
                  </a:schemeClr>
                </a:solidFill>
                <a:latin typeface="Calibri" panose="020F0502020204030204" pitchFamily="34" charset="0"/>
                <a:cs typeface="Calibri" panose="020F0502020204030204" pitchFamily="34" charset="0"/>
              </a:rPr>
              <a:t>تتضمن حزمة برنامج  هانكاوت للاعمال 14 ميزة</a:t>
            </a:r>
            <a:endParaRPr lang="en-US" b="1" dirty="0">
              <a:solidFill>
                <a:schemeClr val="tx1">
                  <a:lumMod val="60000"/>
                  <a:lumOff val="40000"/>
                </a:schemeClr>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3BA9311E-C5B2-446D-9CA6-626D7247D180}"/>
              </a:ext>
            </a:extLst>
          </p:cNvPr>
          <p:cNvSpPr/>
          <p:nvPr/>
        </p:nvSpPr>
        <p:spPr>
          <a:xfrm>
            <a:off x="740585" y="2520888"/>
            <a:ext cx="3702827" cy="2031325"/>
          </a:xfrm>
          <a:prstGeom prst="rect">
            <a:avLst/>
          </a:prstGeom>
        </p:spPr>
        <p:txBody>
          <a:bodyPr wrap="square">
            <a:spAutoFit/>
          </a:bodyPr>
          <a:lstStyle/>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اذونات/السيطرة على الدخول</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تسجيل الحضور</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تقارير الحضور</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تحليلات النشاط</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مشاركة الملفات</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المتابعة والاجتماعات الجانبية</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بدء الاجتماع والانضمام</a:t>
            </a:r>
            <a:endParaRPr lang="en-US" dirty="0">
              <a:solidFill>
                <a:schemeClr val="tx1">
                  <a:lumMod val="60000"/>
                  <a:lumOff val="4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xmlns="" id="{405AD0F8-6CA0-4362-A73D-945F97DEDFDD}"/>
              </a:ext>
            </a:extLst>
          </p:cNvPr>
          <p:cNvSpPr/>
          <p:nvPr/>
        </p:nvSpPr>
        <p:spPr>
          <a:xfrm>
            <a:off x="4836319" y="2543167"/>
            <a:ext cx="2846784" cy="2031325"/>
          </a:xfrm>
          <a:prstGeom prst="rect">
            <a:avLst/>
          </a:prstGeom>
        </p:spPr>
        <p:txBody>
          <a:bodyPr wrap="square">
            <a:spAutoFit/>
          </a:bodyPr>
          <a:lstStyle/>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كتم الصوت</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الاستطلاع</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الدردشة في الوقت الحقيقي</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التسجيل</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مشاركة الشاشة مع الاخرين</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تسجيل الجلسة</a:t>
            </a:r>
          </a:p>
          <a:p>
            <a:pPr marL="285750" indent="-285750" algn="r" rtl="1">
              <a:buFont typeface="Wingdings" panose="05000000000000000000" pitchFamily="2" charset="2"/>
              <a:buChar char="ü"/>
            </a:pPr>
            <a:r>
              <a:rPr lang="ar-IQ" dirty="0" smtClean="0">
                <a:solidFill>
                  <a:schemeClr val="tx1">
                    <a:lumMod val="60000"/>
                    <a:lumOff val="40000"/>
                  </a:schemeClr>
                </a:solidFill>
                <a:latin typeface="Calibri" panose="020F0502020204030204" pitchFamily="34" charset="0"/>
                <a:cs typeface="Calibri" panose="020F0502020204030204" pitchFamily="34" charset="0"/>
              </a:rPr>
              <a:t>الاجتماع الفيدوي</a:t>
            </a:r>
            <a:endParaRPr lang="en-US" dirty="0">
              <a:solidFill>
                <a:schemeClr val="tx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49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130801"/>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chemeClr val="bg1"/>
                </a:solidFill>
                <a:latin typeface="Arial Regular"/>
                <a:ea typeface="Arial" charset="0"/>
                <a:cs typeface="Arial Regular" charset="0"/>
              </a:rPr>
              <a:t>السؤال الاختباري # 1</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02963" y="808774"/>
            <a:ext cx="4672740" cy="2031325"/>
          </a:xfrm>
          <a:prstGeom prst="rect">
            <a:avLst/>
          </a:prstGeom>
          <a:noFill/>
        </p:spPr>
        <p:txBody>
          <a:bodyPr wrap="square" rtlCol="0" anchor="t">
            <a:spAutoFit/>
          </a:bodyPr>
          <a:lstStyle/>
          <a:p>
            <a:pPr algn="r" rtl="1"/>
            <a:r>
              <a:rPr lang="ar-IQ" b="1" dirty="0" smtClean="0">
                <a:solidFill>
                  <a:srgbClr val="000000"/>
                </a:solidFill>
                <a:latin typeface="Arial"/>
                <a:ea typeface="Arial" charset="0"/>
                <a:cs typeface="Arial"/>
              </a:rPr>
              <a:t>خطأ ام صواب:</a:t>
            </a:r>
            <a:endParaRPr lang="en-US" b="1" dirty="0">
              <a:solidFill>
                <a:srgbClr val="000000"/>
              </a:solidFill>
              <a:latin typeface="Arial"/>
              <a:cs typeface="Arial"/>
            </a:endParaRPr>
          </a:p>
          <a:p>
            <a:endParaRPr lang="en-US" dirty="0">
              <a:solidFill>
                <a:srgbClr val="000000"/>
              </a:solidFill>
              <a:latin typeface="Arial"/>
              <a:cs typeface="Arial"/>
            </a:endParaRPr>
          </a:p>
          <a:p>
            <a:pPr algn="r" rtl="1"/>
            <a:r>
              <a:rPr lang="ar-IQ" dirty="0" smtClean="0">
                <a:solidFill>
                  <a:srgbClr val="000000"/>
                </a:solidFill>
                <a:latin typeface="Arial"/>
                <a:cs typeface="Arial"/>
              </a:rPr>
              <a:t>عند استخدام الندوات عبر الانترنت (</a:t>
            </a:r>
            <a:r>
              <a:rPr lang="en-US" dirty="0" smtClean="0">
                <a:solidFill>
                  <a:srgbClr val="000000"/>
                </a:solidFill>
                <a:latin typeface="Arial"/>
                <a:cs typeface="Arial"/>
              </a:rPr>
              <a:t>Webinar</a:t>
            </a:r>
            <a:r>
              <a:rPr lang="ar-IQ" dirty="0" smtClean="0">
                <a:solidFill>
                  <a:srgbClr val="000000"/>
                </a:solidFill>
                <a:latin typeface="Arial"/>
                <a:cs typeface="Arial"/>
              </a:rPr>
              <a:t>) هناك ادوات اكثر للتحكم بمنصة الاجتماع الفيدوي.</a:t>
            </a:r>
          </a:p>
          <a:p>
            <a:pPr algn="r" rtl="1"/>
            <a:endParaRPr lang="ar-IQ" dirty="0">
              <a:solidFill>
                <a:srgbClr val="000000"/>
              </a:solidFill>
              <a:latin typeface="Arial"/>
              <a:cs typeface="Arial"/>
            </a:endParaRPr>
          </a:p>
          <a:p>
            <a:pPr algn="r" rtl="1"/>
            <a:r>
              <a:rPr lang="ar-IQ" dirty="0" smtClean="0">
                <a:solidFill>
                  <a:srgbClr val="000000"/>
                </a:solidFill>
                <a:latin typeface="Arial"/>
                <a:cs typeface="Arial"/>
              </a:rPr>
              <a:t>اطبع «</a:t>
            </a:r>
            <a:r>
              <a:rPr lang="en-US" dirty="0" smtClean="0">
                <a:solidFill>
                  <a:srgbClr val="000000"/>
                </a:solidFill>
                <a:latin typeface="Arial"/>
                <a:cs typeface="Arial"/>
              </a:rPr>
              <a:t>T</a:t>
            </a:r>
            <a:r>
              <a:rPr lang="ar-IQ" dirty="0" smtClean="0">
                <a:solidFill>
                  <a:srgbClr val="000000"/>
                </a:solidFill>
                <a:latin typeface="Arial"/>
                <a:cs typeface="Arial"/>
              </a:rPr>
              <a:t>» في صندوق الدردشة اذا كنت تعتقد ذلك صحيحا أو اطبع «</a:t>
            </a:r>
            <a:r>
              <a:rPr lang="en-US" dirty="0" smtClean="0">
                <a:solidFill>
                  <a:srgbClr val="000000"/>
                </a:solidFill>
                <a:latin typeface="Arial"/>
                <a:cs typeface="Arial"/>
              </a:rPr>
              <a:t>F</a:t>
            </a:r>
            <a:r>
              <a:rPr lang="ar-IQ" dirty="0" smtClean="0">
                <a:solidFill>
                  <a:srgbClr val="000000"/>
                </a:solidFill>
                <a:latin typeface="Arial"/>
                <a:cs typeface="Arial"/>
              </a:rPr>
              <a:t>» اذا كان خاطئا</a:t>
            </a:r>
            <a:endParaRPr lang="en-US" i="1" dirty="0">
              <a:solidFill>
                <a:srgbClr val="000000"/>
              </a:solidFill>
              <a:latin typeface="Arial"/>
              <a:cs typeface="Arial"/>
            </a:endParaRPr>
          </a:p>
        </p:txBody>
      </p:sp>
    </p:spTree>
    <p:extLst>
      <p:ext uri="{BB962C8B-B14F-4D97-AF65-F5344CB8AC3E}">
        <p14:creationId xmlns:p14="http://schemas.microsoft.com/office/powerpoint/2010/main" val="411669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a:solidFill>
                  <a:schemeClr val="bg1"/>
                </a:solidFill>
                <a:latin typeface="Arial Regular"/>
                <a:ea typeface="Arial" charset="0"/>
                <a:cs typeface="Arial Regular" charset="0"/>
              </a:rPr>
              <a:t>السؤال الاختباري # </a:t>
            </a:r>
            <a:r>
              <a:rPr lang="ar-IQ" sz="3400" b="1" dirty="0" smtClean="0">
                <a:solidFill>
                  <a:schemeClr val="bg1"/>
                </a:solidFill>
                <a:latin typeface="Arial Regular"/>
                <a:ea typeface="Arial" charset="0"/>
                <a:cs typeface="Arial Regular" charset="0"/>
              </a:rPr>
              <a:t>2</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p:cNvSpPr txBox="1"/>
          <p:nvPr/>
        </p:nvSpPr>
        <p:spPr>
          <a:xfrm>
            <a:off x="4002963" y="395697"/>
            <a:ext cx="4672740" cy="3416320"/>
          </a:xfrm>
          <a:prstGeom prst="rect">
            <a:avLst/>
          </a:prstGeom>
          <a:noFill/>
        </p:spPr>
        <p:txBody>
          <a:bodyPr wrap="square" rtlCol="0" anchor="t">
            <a:spAutoFit/>
          </a:bodyPr>
          <a:lstStyle/>
          <a:p>
            <a:pPr algn="r" rtl="1"/>
            <a:r>
              <a:rPr lang="ar-IQ" b="1" dirty="0" smtClean="0">
                <a:solidFill>
                  <a:srgbClr val="000000"/>
                </a:solidFill>
                <a:latin typeface="Arial"/>
                <a:cs typeface="Arial"/>
              </a:rPr>
              <a:t>بعد كوفيد 19 مكنت جوجل ميت داخل جي سويت للتعليم لدعم عدد مشاركين اقصى يصل الى:</a:t>
            </a:r>
            <a:endParaRPr lang="en-US" b="1" dirty="0">
              <a:solidFill>
                <a:srgbClr val="000000"/>
              </a:solidFill>
              <a:latin typeface="Arial"/>
              <a:cs typeface="Arial"/>
            </a:endParaRPr>
          </a:p>
          <a:p>
            <a:endParaRPr lang="en-US" b="1" dirty="0">
              <a:solidFill>
                <a:srgbClr val="000000"/>
              </a:solidFill>
              <a:latin typeface="Arial"/>
              <a:cs typeface="Arial"/>
            </a:endParaRPr>
          </a:p>
          <a:p>
            <a:pPr marL="342900" indent="-342900">
              <a:buAutoNum type="alphaUcPeriod"/>
            </a:pPr>
            <a:r>
              <a:rPr lang="en-US" dirty="0">
                <a:solidFill>
                  <a:srgbClr val="000000"/>
                </a:solidFill>
                <a:latin typeface="Arial"/>
                <a:cs typeface="Arial"/>
              </a:rPr>
              <a:t>150</a:t>
            </a:r>
          </a:p>
          <a:p>
            <a:pPr marL="342900" indent="-342900">
              <a:buAutoNum type="alphaUcPeriod"/>
            </a:pPr>
            <a:endParaRPr lang="en-US" dirty="0">
              <a:solidFill>
                <a:srgbClr val="000000"/>
              </a:solidFill>
              <a:latin typeface="Arial"/>
              <a:cs typeface="Arial"/>
            </a:endParaRPr>
          </a:p>
          <a:p>
            <a:pPr marL="342900" indent="-342900">
              <a:buAutoNum type="alphaUcPeriod"/>
            </a:pPr>
            <a:r>
              <a:rPr lang="en-US" dirty="0">
                <a:solidFill>
                  <a:srgbClr val="000000"/>
                </a:solidFill>
                <a:latin typeface="Arial"/>
                <a:cs typeface="Arial"/>
              </a:rPr>
              <a:t>200</a:t>
            </a:r>
          </a:p>
          <a:p>
            <a:pPr marL="342900" indent="-342900">
              <a:buAutoNum type="alphaUcPeriod"/>
            </a:pPr>
            <a:endParaRPr lang="en-US" dirty="0">
              <a:solidFill>
                <a:srgbClr val="000000"/>
              </a:solidFill>
              <a:latin typeface="Arial"/>
              <a:cs typeface="Arial"/>
            </a:endParaRPr>
          </a:p>
          <a:p>
            <a:pPr marL="342900" indent="-342900">
              <a:buAutoNum type="alphaUcPeriod"/>
            </a:pPr>
            <a:r>
              <a:rPr lang="en-US" dirty="0">
                <a:solidFill>
                  <a:srgbClr val="000000"/>
                </a:solidFill>
                <a:latin typeface="Arial"/>
                <a:cs typeface="Arial"/>
              </a:rPr>
              <a:t> 250</a:t>
            </a:r>
          </a:p>
          <a:p>
            <a:pPr marL="342900" indent="-342900">
              <a:buAutoNum type="alphaUcPeriod"/>
            </a:pPr>
            <a:endParaRPr lang="en-US" dirty="0">
              <a:solidFill>
                <a:srgbClr val="000000"/>
              </a:solidFill>
              <a:latin typeface="Arial"/>
              <a:cs typeface="Arial"/>
            </a:endParaRPr>
          </a:p>
          <a:p>
            <a:pPr marL="342900" indent="-342900">
              <a:buAutoNum type="alphaUcPeriod"/>
            </a:pPr>
            <a:r>
              <a:rPr lang="en-US" dirty="0">
                <a:solidFill>
                  <a:srgbClr val="000000"/>
                </a:solidFill>
                <a:latin typeface="Arial"/>
                <a:cs typeface="Arial"/>
              </a:rPr>
              <a:t>300</a:t>
            </a:r>
          </a:p>
          <a:p>
            <a:endParaRPr lang="en-US" b="1" i="1" dirty="0">
              <a:solidFill>
                <a:srgbClr val="000000"/>
              </a:solidFill>
              <a:latin typeface="Arial"/>
              <a:cs typeface="Arial"/>
            </a:endParaRPr>
          </a:p>
          <a:p>
            <a:endParaRPr lang="en-US" i="1" dirty="0">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9950" y="1536671"/>
            <a:ext cx="3962400" cy="2169825"/>
          </a:xfrm>
          <a:prstGeom prst="rect">
            <a:avLst/>
          </a:prstGeom>
        </p:spPr>
        <p:txBody>
          <a:bodyPr wrap="square">
            <a:spAutoFit/>
          </a:bodyPr>
          <a:lstStyle/>
          <a:p>
            <a:pPr marL="285750" indent="-285750" algn="r" rtl="1">
              <a:lnSpc>
                <a:spcPct val="150000"/>
              </a:lnSpc>
              <a:buFont typeface="Arial"/>
              <a:buChar char="•"/>
            </a:pPr>
            <a:r>
              <a:rPr lang="ar-IQ" dirty="0" smtClean="0">
                <a:solidFill>
                  <a:srgbClr val="082C2D"/>
                </a:solidFill>
                <a:latin typeface="Arial Regular" charset="0"/>
                <a:cs typeface="Arial Regular" charset="0"/>
              </a:rPr>
              <a:t>الرجاء انهاء الاختبار بموعد اقصاه الخميس, 18 حزيران</a:t>
            </a:r>
          </a:p>
          <a:p>
            <a:pPr marL="285750" indent="-285750" algn="r" rtl="1">
              <a:lnSpc>
                <a:spcPct val="150000"/>
              </a:lnSpc>
              <a:buFont typeface="Arial"/>
              <a:buChar char="•"/>
            </a:pPr>
            <a:r>
              <a:rPr lang="ar-IQ" b="1" dirty="0" smtClean="0">
                <a:solidFill>
                  <a:srgbClr val="082C2D"/>
                </a:solidFill>
                <a:latin typeface="Arial Regular" charset="0"/>
                <a:cs typeface="Arial Regular" charset="0"/>
              </a:rPr>
              <a:t>القسم التالي: منصة الاجتماعات زووم (</a:t>
            </a:r>
            <a:r>
              <a:rPr lang="en-US" b="1" dirty="0" smtClean="0">
                <a:solidFill>
                  <a:srgbClr val="082C2D"/>
                </a:solidFill>
                <a:latin typeface="Arial Regular" charset="0"/>
                <a:cs typeface="Arial Regular" charset="0"/>
              </a:rPr>
              <a:t>Zoom</a:t>
            </a:r>
            <a:r>
              <a:rPr lang="ar-IQ" b="1" dirty="0" smtClean="0">
                <a:solidFill>
                  <a:srgbClr val="082C2D"/>
                </a:solidFill>
                <a:latin typeface="Arial Regular" charset="0"/>
                <a:cs typeface="Arial Regular" charset="0"/>
              </a:rPr>
              <a:t>)</a:t>
            </a:r>
          </a:p>
          <a:p>
            <a:pPr marL="285750" indent="-285750" algn="r" rtl="1">
              <a:lnSpc>
                <a:spcPct val="150000"/>
              </a:lnSpc>
              <a:buFont typeface="Arial"/>
              <a:buChar char="•"/>
            </a:pPr>
            <a:r>
              <a:rPr lang="ar-IQ" b="1" dirty="0" smtClean="0">
                <a:solidFill>
                  <a:srgbClr val="082C2D"/>
                </a:solidFill>
                <a:latin typeface="Arial Regular" charset="0"/>
                <a:cs typeface="Arial Regular" charset="0"/>
              </a:rPr>
              <a:t>اسئلة واجوبة</a:t>
            </a: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098B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xmlns="" id="{94C4FD59-AF5E-40F0-9F60-B6D5FB4B5E8B}"/>
              </a:ext>
            </a:extLst>
          </p:cNvPr>
          <p:cNvSpPr/>
          <p:nvPr/>
        </p:nvSpPr>
        <p:spPr>
          <a:xfrm>
            <a:off x="0" y="-1"/>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cxnSp>
        <p:nvCxnSpPr>
          <p:cNvPr id="13" name="Straight Connector 12"/>
          <p:cNvCxnSpPr>
            <a:cxnSpLocks/>
          </p:cNvCxnSpPr>
          <p:nvPr/>
        </p:nvCxnSpPr>
        <p:spPr>
          <a:xfrm flipV="1">
            <a:off x="4679950" y="704850"/>
            <a:ext cx="4000500" cy="21981"/>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91671" y="1826959"/>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chemeClr val="bg1"/>
                </a:solidFill>
                <a:latin typeface="Arial Regular" charset="0"/>
                <a:ea typeface="Arial" charset="0"/>
                <a:cs typeface="Arial Regular" charset="0"/>
              </a:rPr>
              <a:t>ما هي الخطوات التالية؟</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400"/>
            <a:ext cx="3703704" cy="5059363"/>
          </a:xfrm>
          <a:prstGeom prst="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340337" y="1977765"/>
            <a:ext cx="300972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600" b="1" dirty="0" smtClean="0">
                <a:solidFill>
                  <a:schemeClr val="bg1"/>
                </a:solidFill>
                <a:latin typeface="Arial Regular" charset="0"/>
                <a:ea typeface="Arial" charset="0"/>
                <a:cs typeface="Arial Regular" charset="0"/>
              </a:rPr>
              <a:t>الواجب البيتي 1:</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876369" y="231935"/>
            <a:ext cx="4937033" cy="461665"/>
          </a:xfrm>
          <a:prstGeom prst="rect">
            <a:avLst/>
          </a:prstGeom>
          <a:noFill/>
        </p:spPr>
        <p:txBody>
          <a:bodyPr wrap="square" rtlCol="0">
            <a:spAutoFit/>
          </a:bodyPr>
          <a:lstStyle/>
          <a:p>
            <a:pPr algn="ctr" rtl="1"/>
            <a:r>
              <a:rPr lang="ar-IQ" sz="2400" b="1" dirty="0" smtClean="0"/>
              <a:t>الرجاء الاجابة على الاسئلة التالية</a:t>
            </a:r>
            <a:endParaRPr lang="en-US" sz="2000" b="1" i="1" dirty="0"/>
          </a:p>
        </p:txBody>
      </p:sp>
      <p:sp>
        <p:nvSpPr>
          <p:cNvPr id="3" name="TextBox 2">
            <a:extLst>
              <a:ext uri="{FF2B5EF4-FFF2-40B4-BE49-F238E27FC236}">
                <a16:creationId xmlns:a16="http://schemas.microsoft.com/office/drawing/2014/main" xmlns="" id="{8853132F-75D3-4E69-A075-DD0806118D5B}"/>
              </a:ext>
            </a:extLst>
          </p:cNvPr>
          <p:cNvSpPr txBox="1"/>
          <p:nvPr/>
        </p:nvSpPr>
        <p:spPr>
          <a:xfrm>
            <a:off x="3992286" y="1172185"/>
            <a:ext cx="4863131" cy="2554545"/>
          </a:xfrm>
          <a:prstGeom prst="rect">
            <a:avLst/>
          </a:prstGeom>
          <a:noFill/>
        </p:spPr>
        <p:txBody>
          <a:bodyPr wrap="square" rtlCol="0">
            <a:spAutoFit/>
          </a:bodyPr>
          <a:lstStyle/>
          <a:p>
            <a:pPr marL="285750" indent="-285750" algn="r" rtl="1">
              <a:buFontTx/>
              <a:buChar char="-"/>
            </a:pPr>
            <a:r>
              <a:rPr lang="ar-IQ" sz="2000" dirty="0" smtClean="0"/>
              <a:t>اي من منصات المؤتمرات عبر الفيديو تفضل استخدامها مع طلابك؟ لماذا؟</a:t>
            </a:r>
          </a:p>
          <a:p>
            <a:pPr marL="285750" indent="-285750" algn="r" rtl="1">
              <a:buFontTx/>
              <a:buChar char="-"/>
            </a:pPr>
            <a:r>
              <a:rPr lang="ar-IQ" sz="2000" dirty="0" smtClean="0"/>
              <a:t>هل تفضل جدولة اجتماعك مسبقا او تبدأ الاجتماع مباشرة؟</a:t>
            </a:r>
          </a:p>
          <a:p>
            <a:pPr marL="285750" indent="-285750" algn="r" rtl="1">
              <a:buFontTx/>
              <a:buChar char="-"/>
            </a:pPr>
            <a:r>
              <a:rPr lang="ar-IQ" sz="2000" dirty="0" smtClean="0"/>
              <a:t>ما هي الفروقات الرئيسية بين الندوات عبر الانترنت (</a:t>
            </a:r>
            <a:r>
              <a:rPr lang="en-US" sz="2000" dirty="0" smtClean="0"/>
              <a:t>Webinar</a:t>
            </a:r>
            <a:r>
              <a:rPr lang="ar-IQ" sz="2000" dirty="0" smtClean="0"/>
              <a:t>) والاجتماع؟</a:t>
            </a:r>
          </a:p>
          <a:p>
            <a:pPr marL="285750" indent="-285750" algn="r" rtl="1">
              <a:buFontTx/>
              <a:buChar char="-"/>
            </a:pPr>
            <a:r>
              <a:rPr lang="ar-IQ" sz="2000" dirty="0" smtClean="0"/>
              <a:t>ما هي ميزات </a:t>
            </a:r>
            <a:endParaRPr lang="en-US" sz="2000" dirty="0"/>
          </a:p>
          <a:p>
            <a:pPr marL="285750" indent="-285750" algn="r" rtl="1">
              <a:buFontTx/>
              <a:buChar char="-"/>
            </a:pPr>
            <a:r>
              <a:rPr lang="ar-IQ" sz="2000" dirty="0"/>
              <a:t>ما هي مزايا وعيوب </a:t>
            </a:r>
            <a:r>
              <a:rPr lang="ar-IQ" sz="2000" dirty="0" smtClean="0"/>
              <a:t>المؤتمرات عبر </a:t>
            </a:r>
            <a:r>
              <a:rPr lang="ar-IQ" sz="2000" dirty="0"/>
              <a:t>الفيديو في التعليم؟</a:t>
            </a:r>
            <a:endParaRPr lang="en-US" sz="2000" dirty="0"/>
          </a:p>
        </p:txBody>
      </p:sp>
      <p:sp>
        <p:nvSpPr>
          <p:cNvPr id="4" name="TextBox 3">
            <a:extLst>
              <a:ext uri="{FF2B5EF4-FFF2-40B4-BE49-F238E27FC236}">
                <a16:creationId xmlns:a16="http://schemas.microsoft.com/office/drawing/2014/main" xmlns="" id="{EA91B395-51DD-4914-A617-375DC0185507}"/>
              </a:ext>
            </a:extLst>
          </p:cNvPr>
          <p:cNvSpPr txBox="1"/>
          <p:nvPr/>
        </p:nvSpPr>
        <p:spPr>
          <a:xfrm>
            <a:off x="4240362" y="4425732"/>
            <a:ext cx="4366977" cy="369332"/>
          </a:xfrm>
          <a:prstGeom prst="rect">
            <a:avLst/>
          </a:prstGeom>
          <a:noFill/>
        </p:spPr>
        <p:txBody>
          <a:bodyPr wrap="square" rtlCol="0">
            <a:spAutoFit/>
          </a:bodyPr>
          <a:lstStyle/>
          <a:p>
            <a:pPr algn="ctr"/>
            <a:r>
              <a:rPr lang="ar-IQ" dirty="0" smtClean="0">
                <a:solidFill>
                  <a:srgbClr val="FF0000"/>
                </a:solidFill>
                <a:latin typeface="Courgette" panose="02000603070400060004" pitchFamily="2" charset="0"/>
              </a:rPr>
              <a:t>تأكد رجاء ان لا تتعدى اجاباتك صفحة واحدة</a:t>
            </a:r>
            <a:endParaRPr lang="en-US" dirty="0">
              <a:solidFill>
                <a:srgbClr val="FF0000"/>
              </a:solidFill>
              <a:latin typeface="Courgette" panose="02000603070400060004" pitchFamily="2" charset="0"/>
            </a:endParaRPr>
          </a:p>
        </p:txBody>
      </p:sp>
    </p:spTree>
    <p:extLst>
      <p:ext uri="{BB962C8B-B14F-4D97-AF65-F5344CB8AC3E}">
        <p14:creationId xmlns:p14="http://schemas.microsoft.com/office/powerpoint/2010/main" val="387361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97BC235-DF51-4FA2-BB4B-8182FC21243E}"/>
              </a:ext>
            </a:extLst>
          </p:cNvPr>
          <p:cNvSpPr/>
          <p:nvPr/>
        </p:nvSpPr>
        <p:spPr>
          <a:xfrm>
            <a:off x="0" y="-15368"/>
            <a:ext cx="3603812" cy="5123149"/>
          </a:xfrm>
          <a:prstGeom prst="rect">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422206" y="1143348"/>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chemeClr val="bg1"/>
                </a:solidFill>
                <a:latin typeface="Arial Regular"/>
                <a:ea typeface="Arial" charset="0"/>
                <a:cs typeface="Arial Regular" charset="0"/>
              </a:rPr>
              <a:t>اهداف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64919"/>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705535" y="126742"/>
            <a:ext cx="5083053" cy="3416320"/>
          </a:xfrm>
          <a:prstGeom prst="rect">
            <a:avLst/>
          </a:prstGeom>
          <a:noFill/>
        </p:spPr>
        <p:txBody>
          <a:bodyPr wrap="square" rtlCol="0" anchor="t">
            <a:spAutoFit/>
          </a:bodyPr>
          <a:lstStyle/>
          <a:p>
            <a:pPr algn="r" rtl="1"/>
            <a:r>
              <a:rPr lang="ar-IQ" sz="2000" b="1" dirty="0" smtClean="0">
                <a:solidFill>
                  <a:schemeClr val="tx2"/>
                </a:solidFill>
              </a:rPr>
              <a:t>ستتمكن في نهاية هذه الجلسة من:</a:t>
            </a:r>
            <a:endParaRPr lang="en-US" sz="2000" b="1" dirty="0">
              <a:solidFill>
                <a:schemeClr val="tx2"/>
              </a:solidFill>
            </a:endParaRPr>
          </a:p>
          <a:p>
            <a:endParaRPr lang="en-US" sz="800" b="1" dirty="0">
              <a:solidFill>
                <a:schemeClr val="tx2"/>
              </a:solidFill>
            </a:endParaRPr>
          </a:p>
          <a:p>
            <a:pPr lvl="0"/>
            <a:endParaRPr lang="en-US" sz="800" b="1" dirty="0">
              <a:solidFill>
                <a:schemeClr val="tx2"/>
              </a:solidFill>
            </a:endParaRPr>
          </a:p>
          <a:p>
            <a:pPr marL="342900" lvl="0" indent="-342900" algn="r" rtl="1">
              <a:buFont typeface="Wingdings" panose="05000000000000000000" pitchFamily="2" charset="2"/>
              <a:buChar char="ü"/>
            </a:pPr>
            <a:r>
              <a:rPr lang="ar-IQ" sz="2000" b="1" dirty="0" smtClean="0">
                <a:solidFill>
                  <a:schemeClr val="tx2"/>
                </a:solidFill>
              </a:rPr>
              <a:t>تكامل منصات المؤتمرات عبر الفيديو المختلفة مع منصة التعلم الالكتروني للجامعة.</a:t>
            </a:r>
          </a:p>
          <a:p>
            <a:pPr marL="342900" lvl="0" indent="-342900" algn="r" rtl="1">
              <a:buFont typeface="Wingdings" panose="05000000000000000000" pitchFamily="2" charset="2"/>
              <a:buChar char="ü"/>
            </a:pPr>
            <a:r>
              <a:rPr lang="ar-IQ" sz="2000" b="1" dirty="0" smtClean="0">
                <a:solidFill>
                  <a:schemeClr val="tx2"/>
                </a:solidFill>
              </a:rPr>
              <a:t>استكشاف اهمية تقويم جوجل في التعليم الالكتروني التزامني</a:t>
            </a:r>
          </a:p>
          <a:p>
            <a:pPr marL="342900" lvl="0" indent="-342900" algn="r" rtl="1">
              <a:buFont typeface="Wingdings" panose="05000000000000000000" pitchFamily="2" charset="2"/>
              <a:buChar char="ü"/>
            </a:pPr>
            <a:r>
              <a:rPr lang="ar-IQ" sz="2000" b="1" dirty="0" smtClean="0">
                <a:solidFill>
                  <a:schemeClr val="tx2"/>
                </a:solidFill>
              </a:rPr>
              <a:t>جدولة الاجماعات باستخدام تقويم جوجل</a:t>
            </a:r>
          </a:p>
          <a:p>
            <a:pPr marL="342900" lvl="0" indent="-342900" algn="r" rtl="1">
              <a:buFont typeface="Wingdings" panose="05000000000000000000" pitchFamily="2" charset="2"/>
              <a:buChar char="ü"/>
            </a:pPr>
            <a:r>
              <a:rPr lang="ar-IQ" sz="2000" b="1" dirty="0" smtClean="0">
                <a:solidFill>
                  <a:schemeClr val="tx2"/>
                </a:solidFill>
              </a:rPr>
              <a:t>ادارة اجتماعات جوجل هانكاوت (</a:t>
            </a:r>
            <a:r>
              <a:rPr lang="en-US" sz="2000" b="1" dirty="0" smtClean="0">
                <a:solidFill>
                  <a:schemeClr val="tx2"/>
                </a:solidFill>
              </a:rPr>
              <a:t>Google Hangout</a:t>
            </a:r>
            <a:r>
              <a:rPr lang="ar-IQ" sz="2000" b="1" dirty="0" smtClean="0">
                <a:solidFill>
                  <a:schemeClr val="tx2"/>
                </a:solidFill>
              </a:rPr>
              <a:t>)</a:t>
            </a:r>
          </a:p>
          <a:p>
            <a:pPr marL="342900" lvl="0" indent="-342900" algn="r" rtl="1">
              <a:buFont typeface="Wingdings" panose="05000000000000000000" pitchFamily="2" charset="2"/>
              <a:buChar char="ü"/>
            </a:pPr>
            <a:r>
              <a:rPr lang="ar-IQ" sz="2000" b="1" dirty="0" smtClean="0">
                <a:solidFill>
                  <a:schemeClr val="tx2"/>
                </a:solidFill>
              </a:rPr>
              <a:t>وصف ادوات تحسين جوجل ميت المختلفة</a:t>
            </a:r>
          </a:p>
          <a:p>
            <a:pPr marL="342900" lvl="0" indent="-342900" algn="r" rtl="1">
              <a:buFont typeface="Wingdings" panose="05000000000000000000" pitchFamily="2" charset="2"/>
              <a:buChar char="ü"/>
            </a:pPr>
            <a:r>
              <a:rPr lang="ar-IQ" sz="2000" b="1" dirty="0" smtClean="0">
                <a:solidFill>
                  <a:schemeClr val="tx2"/>
                </a:solidFill>
              </a:rPr>
              <a:t>شرح الميزات الرئيسية لهانكاوت للاعمال (</a:t>
            </a:r>
            <a:r>
              <a:rPr lang="en-US" sz="2000" b="1" dirty="0" smtClean="0">
                <a:solidFill>
                  <a:schemeClr val="tx2"/>
                </a:solidFill>
              </a:rPr>
              <a:t>Business hangouts</a:t>
            </a:r>
            <a:r>
              <a:rPr lang="ar-IQ" sz="2000" b="1" dirty="0" smtClean="0">
                <a:solidFill>
                  <a:schemeClr val="tx2"/>
                </a:solidFill>
              </a:rPr>
              <a:t>)</a:t>
            </a:r>
            <a:endParaRPr lang="en-US" sz="2000" b="1" dirty="0">
              <a:solidFill>
                <a:schemeClr val="tx2"/>
              </a:solidFill>
            </a:endParaRPr>
          </a:p>
        </p:txBody>
      </p:sp>
      <p:pic>
        <p:nvPicPr>
          <p:cNvPr id="4" name="Picture 3">
            <a:extLst>
              <a:ext uri="{FF2B5EF4-FFF2-40B4-BE49-F238E27FC236}">
                <a16:creationId xmlns:a16="http://schemas.microsoft.com/office/drawing/2014/main" xmlns="" id="{341445BE-9DCC-4D22-8279-CA308E37B1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3" y="2930538"/>
            <a:ext cx="847249" cy="395767"/>
          </a:xfrm>
          <a:prstGeom prst="rect">
            <a:avLst/>
          </a:prstGeom>
        </p:spPr>
      </p:pic>
      <p:pic>
        <p:nvPicPr>
          <p:cNvPr id="1026" name="Picture 2" descr="Student Learning Outcome - Watershed">
            <a:extLst>
              <a:ext uri="{FF2B5EF4-FFF2-40B4-BE49-F238E27FC236}">
                <a16:creationId xmlns:a16="http://schemas.microsoft.com/office/drawing/2014/main" xmlns="" id="{5A84DCA0-FED0-43A7-A273-B83431CB7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412" y="2702464"/>
            <a:ext cx="2855704" cy="112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3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400"/>
            <a:ext cx="3703704" cy="5059363"/>
          </a:xfrm>
          <a:prstGeom prst="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414145" y="1977765"/>
            <a:ext cx="297282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600" b="1" dirty="0" smtClean="0">
                <a:solidFill>
                  <a:schemeClr val="bg1"/>
                </a:solidFill>
                <a:latin typeface="Arial Regular" charset="0"/>
                <a:ea typeface="Arial" charset="0"/>
                <a:cs typeface="Arial Regular" charset="0"/>
              </a:rPr>
              <a:t>الواجب البيتي 2:</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876369" y="502564"/>
            <a:ext cx="4937033" cy="769441"/>
          </a:xfrm>
          <a:prstGeom prst="rect">
            <a:avLst/>
          </a:prstGeom>
          <a:noFill/>
        </p:spPr>
        <p:txBody>
          <a:bodyPr wrap="square" rtlCol="0">
            <a:spAutoFit/>
          </a:bodyPr>
          <a:lstStyle/>
          <a:p>
            <a:pPr algn="ctr" rtl="1"/>
            <a:r>
              <a:rPr lang="ar-IQ" sz="2400" b="1" dirty="0"/>
              <a:t>الرجاء الاجابة على الاسئلة التالية</a:t>
            </a:r>
            <a:endParaRPr lang="en-US" sz="2000" b="1" i="1" dirty="0"/>
          </a:p>
          <a:p>
            <a:endParaRPr lang="en-US" sz="2000" b="1" i="1" dirty="0"/>
          </a:p>
        </p:txBody>
      </p:sp>
      <p:sp>
        <p:nvSpPr>
          <p:cNvPr id="3" name="TextBox 2">
            <a:extLst>
              <a:ext uri="{FF2B5EF4-FFF2-40B4-BE49-F238E27FC236}">
                <a16:creationId xmlns:a16="http://schemas.microsoft.com/office/drawing/2014/main" xmlns="" id="{8853132F-75D3-4E69-A075-DD0806118D5B}"/>
              </a:ext>
            </a:extLst>
          </p:cNvPr>
          <p:cNvSpPr txBox="1"/>
          <p:nvPr/>
        </p:nvSpPr>
        <p:spPr>
          <a:xfrm>
            <a:off x="4075846" y="1361956"/>
            <a:ext cx="4863131" cy="2308324"/>
          </a:xfrm>
          <a:prstGeom prst="rect">
            <a:avLst/>
          </a:prstGeom>
          <a:noFill/>
        </p:spPr>
        <p:txBody>
          <a:bodyPr wrap="square" rtlCol="0">
            <a:spAutoFit/>
          </a:bodyPr>
          <a:lstStyle/>
          <a:p>
            <a:pPr algn="r" rtl="1"/>
            <a:r>
              <a:rPr lang="ar-IQ" b="1" dirty="0" smtClean="0"/>
              <a:t>قم بجدولة اجتماع هذا الاسبوع بواسطة تقويم جوجل مع طلابك او زملائك من الفريق وتأكد من التالي:</a:t>
            </a:r>
            <a:endParaRPr lang="en-US" b="1" dirty="0"/>
          </a:p>
          <a:p>
            <a:pPr marL="285750" indent="-285750" algn="r" rtl="1">
              <a:buFont typeface="Arial" panose="020B0604020202020204" pitchFamily="34" charset="0"/>
              <a:buChar char="•"/>
            </a:pPr>
            <a:r>
              <a:rPr lang="ar-IQ" dirty="0" smtClean="0"/>
              <a:t>تنصيب وفحص حضور جوجل ميت (</a:t>
            </a:r>
            <a:r>
              <a:rPr lang="en-US" dirty="0" smtClean="0"/>
              <a:t>Google Meet attendance</a:t>
            </a:r>
            <a:r>
              <a:rPr lang="ar-IQ" dirty="0" smtClean="0"/>
              <a:t>)</a:t>
            </a:r>
          </a:p>
          <a:p>
            <a:pPr marL="285750" indent="-285750" algn="r" rtl="1">
              <a:buFont typeface="Arial" panose="020B0604020202020204" pitchFamily="34" charset="0"/>
              <a:buChar char="•"/>
            </a:pPr>
            <a:r>
              <a:rPr lang="ar-IQ" dirty="0" smtClean="0"/>
              <a:t>اختر اداة اخرى من جلسة اليوم وطبقها  في دورتك الدراسية</a:t>
            </a:r>
            <a:endParaRPr lang="en-US" dirty="0"/>
          </a:p>
          <a:p>
            <a:pPr marL="285750" indent="-285750">
              <a:buFont typeface="Arial" panose="020B0604020202020204" pitchFamily="34" charset="0"/>
              <a:buChar char="•"/>
            </a:pPr>
            <a:endParaRPr lang="en-US" dirty="0"/>
          </a:p>
          <a:p>
            <a:pPr algn="ctr" rtl="1"/>
            <a:r>
              <a:rPr lang="ar-IQ" dirty="0" smtClean="0">
                <a:latin typeface="Courgette" panose="02000603070400060004" pitchFamily="2" charset="0"/>
              </a:rPr>
              <a:t>اكتب فقرة مختصرة لوصف ما هي الاداة التي استخدمتها؟ ما الذي نجح؟ اذا واجهتك اية تحديات, كيف ستحلها؟</a:t>
            </a:r>
            <a:endParaRPr lang="en-US" sz="2000" dirty="0"/>
          </a:p>
        </p:txBody>
      </p:sp>
    </p:spTree>
    <p:extLst>
      <p:ext uri="{BB962C8B-B14F-4D97-AF65-F5344CB8AC3E}">
        <p14:creationId xmlns:p14="http://schemas.microsoft.com/office/powerpoint/2010/main" val="48103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grayscl/>
            <a:extLst>
              <a:ext uri="{28A0092B-C50C-407E-A947-70E740481C1C}">
                <a14:useLocalDpi xmlns:a14="http://schemas.microsoft.com/office/drawing/2010/main" val="0"/>
              </a:ext>
            </a:extLst>
          </a:blip>
          <a:srcRect b="14849"/>
          <a:stretch/>
        </p:blipFill>
        <p:spPr>
          <a:xfrm>
            <a:off x="0" y="-39454"/>
            <a:ext cx="9144000" cy="4324350"/>
          </a:xfrm>
          <a:prstGeom prst="rect">
            <a:avLst/>
          </a:prstGeom>
        </p:spPr>
      </p:pic>
      <p:sp>
        <p:nvSpPr>
          <p:cNvPr id="22" name="Rectangle 21"/>
          <p:cNvSpPr/>
          <p:nvPr/>
        </p:nvSpPr>
        <p:spPr>
          <a:xfrm>
            <a:off x="0" y="5072063"/>
            <a:ext cx="9144000" cy="7774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itle 1"/>
          <p:cNvSpPr txBox="1">
            <a:spLocks/>
          </p:cNvSpPr>
          <p:nvPr/>
        </p:nvSpPr>
        <p:spPr>
          <a:xfrm>
            <a:off x="360781" y="1151507"/>
            <a:ext cx="8523547"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800" b="1" dirty="0" smtClean="0">
                <a:solidFill>
                  <a:schemeClr val="bg1"/>
                </a:solidFill>
                <a:latin typeface="Gabriola" panose="04040605051002020D02" pitchFamily="82" charset="0"/>
                <a:ea typeface="Arial" charset="0"/>
                <a:cs typeface="Arial" charset="0"/>
              </a:rPr>
              <a:t>نهاية القسم الاول من الوحدة الثالة</a:t>
            </a:r>
            <a:endParaRPr lang="en-US" sz="4800" b="1" dirty="0">
              <a:solidFill>
                <a:schemeClr val="bg1"/>
              </a:solidFill>
              <a:latin typeface="Gabriola" panose="04040605051002020D02" pitchFamily="82" charset="0"/>
              <a:ea typeface="Arial" charset="0"/>
              <a:cs typeface="Arial" charset="0"/>
            </a:endParaRPr>
          </a:p>
          <a:p>
            <a:pPr algn="r"/>
            <a:r>
              <a:rPr lang="ar-IQ" sz="4800" b="1" kern="0" spc="-50" dirty="0" smtClean="0">
                <a:solidFill>
                  <a:schemeClr val="bg1"/>
                </a:solidFill>
                <a:latin typeface="Gabriola" panose="04040605051002020D02" pitchFamily="82" charset="0"/>
                <a:ea typeface="Arial" charset="0"/>
                <a:cs typeface="Arial" charset="0"/>
              </a:rPr>
              <a:t>شكرا لاستماعكم</a:t>
            </a:r>
            <a:endParaRPr lang="en-JM" sz="4800" kern="0" spc="-50" dirty="0">
              <a:solidFill>
                <a:schemeClr val="bg1"/>
              </a:solidFill>
              <a:latin typeface="Gabriola" panose="04040605051002020D02" pitchFamily="82" charset="0"/>
              <a:ea typeface="Arial" charset="0"/>
              <a:cs typeface="Arial Regular" charset="0"/>
            </a:endParaRPr>
          </a:p>
        </p:txBody>
      </p:sp>
      <p:sp>
        <p:nvSpPr>
          <p:cNvPr id="9" name="TextBox 8"/>
          <p:cNvSpPr txBox="1"/>
          <p:nvPr/>
        </p:nvSpPr>
        <p:spPr>
          <a:xfrm>
            <a:off x="1996860" y="4319698"/>
            <a:ext cx="4926349" cy="584775"/>
          </a:xfrm>
          <a:prstGeom prst="rect">
            <a:avLst/>
          </a:prstGeom>
          <a:noFill/>
        </p:spPr>
        <p:txBody>
          <a:bodyPr wrap="none" rtlCol="0">
            <a:spAutoFit/>
          </a:bodyPr>
          <a:lstStyle/>
          <a:p>
            <a:r>
              <a:rPr lang="en-US" sz="3200" b="1" dirty="0" smtClean="0">
                <a:solidFill>
                  <a:schemeClr val="accent6">
                    <a:lumMod val="50000"/>
                  </a:schemeClr>
                </a:solidFill>
                <a:latin typeface="Gabriola" panose="04040605051002020D02" pitchFamily="82" charset="0"/>
                <a:ea typeface="Arial" charset="0"/>
                <a:cs typeface="Arial" charset="0"/>
              </a:rPr>
              <a:t>Email: </a:t>
            </a:r>
            <a:r>
              <a:rPr lang="en-US" sz="3200" b="1" dirty="0">
                <a:solidFill>
                  <a:schemeClr val="accent6">
                    <a:lumMod val="50000"/>
                  </a:schemeClr>
                </a:solidFill>
                <a:latin typeface="Gabriola" panose="04040605051002020D02" pitchFamily="82" charset="0"/>
                <a:ea typeface="Arial" charset="0"/>
                <a:cs typeface="Arial" charset="0"/>
              </a:rPr>
              <a:t>mahmoud.shukur@muc.edu.iq</a:t>
            </a:r>
          </a:p>
        </p:txBody>
      </p:sp>
    </p:spTree>
    <p:extLst>
      <p:ext uri="{BB962C8B-B14F-4D97-AF65-F5344CB8AC3E}">
        <p14:creationId xmlns:p14="http://schemas.microsoft.com/office/powerpoint/2010/main" val="256614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571"/>
            <a:ext cx="3703704" cy="5059363"/>
          </a:xfrm>
          <a:prstGeom prst="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1082478" y="3002877"/>
            <a:ext cx="1983451" cy="85725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200" b="1" dirty="0" smtClean="0">
                <a:solidFill>
                  <a:schemeClr val="bg1"/>
                </a:solidFill>
                <a:latin typeface="Arial Regular" charset="0"/>
                <a:ea typeface="Arial" charset="0"/>
                <a:cs typeface="Arial Regular" charset="0"/>
              </a:rPr>
              <a:t>الاستطلاع #1</a:t>
            </a:r>
            <a:endParaRPr lang="en-JM" sz="32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p:cNvSpPr txBox="1"/>
          <p:nvPr/>
        </p:nvSpPr>
        <p:spPr>
          <a:xfrm>
            <a:off x="3831920" y="1632537"/>
            <a:ext cx="5058477" cy="1692771"/>
          </a:xfrm>
          <a:prstGeom prst="rect">
            <a:avLst/>
          </a:prstGeom>
          <a:noFill/>
        </p:spPr>
        <p:txBody>
          <a:bodyPr wrap="square" rtlCol="0">
            <a:spAutoFit/>
          </a:bodyPr>
          <a:lstStyle/>
          <a:p>
            <a:pPr algn="ctr" rtl="1"/>
            <a:r>
              <a:rPr lang="ar-IQ" sz="2400" b="1" dirty="0" smtClean="0"/>
              <a:t>استخدم «اشارة رفع اليد» للاجابة:</a:t>
            </a:r>
            <a:endParaRPr lang="en-US" sz="2400" b="1" dirty="0"/>
          </a:p>
          <a:p>
            <a:endParaRPr lang="en-US" sz="2000" dirty="0"/>
          </a:p>
          <a:p>
            <a:pPr algn="ctr"/>
            <a:endParaRPr lang="ar-IQ" sz="2000" b="1" dirty="0" smtClean="0"/>
          </a:p>
          <a:p>
            <a:pPr algn="ctr" rtl="1"/>
            <a:r>
              <a:rPr lang="ar-IQ" sz="2000" b="1" dirty="0" smtClean="0"/>
              <a:t>هل تستخدم منصات المؤتمرات الفيديوية لجدولة الاجتماعات المتزامنة مع طلابك؟</a:t>
            </a:r>
            <a:endParaRPr lang="en-US" sz="2000" b="1" i="1" dirty="0"/>
          </a:p>
        </p:txBody>
      </p:sp>
      <p:pic>
        <p:nvPicPr>
          <p:cNvPr id="2054" name="Picture 6" descr="RaiseYourHand">
            <a:extLst>
              <a:ext uri="{FF2B5EF4-FFF2-40B4-BE49-F238E27FC236}">
                <a16:creationId xmlns:a16="http://schemas.microsoft.com/office/drawing/2014/main" xmlns="" id="{67CEE3A0-F7A1-4B94-A0BC-DF40B632DB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694" y="1663411"/>
            <a:ext cx="1339466" cy="133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8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17719" y="0"/>
            <a:ext cx="843557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lvl="0" algn="ctr" rtl="1"/>
            <a:r>
              <a:rPr lang="ar-IQ" sz="2400" dirty="0" smtClean="0">
                <a:solidFill>
                  <a:schemeClr val="tx1"/>
                </a:solidFill>
              </a:rPr>
              <a:t>تكامل منصات المؤتمرات الفيدوية مع منصة التعلم الالكتروني للجامعة</a:t>
            </a:r>
            <a:endParaRPr lang="en-US" sz="2400" dirty="0">
              <a:solidFill>
                <a:schemeClr val="tx1"/>
              </a:solidFill>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a:off x="503634" y="625078"/>
            <a:ext cx="8349663"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9" name="Picture 8">
            <a:extLst>
              <a:ext uri="{FF2B5EF4-FFF2-40B4-BE49-F238E27FC236}">
                <a16:creationId xmlns:a16="http://schemas.microsoft.com/office/drawing/2014/main" xmlns="" id="{27804150-BC4D-4E26-BC83-06DEE7B33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997" y="778616"/>
            <a:ext cx="2523657" cy="2523657"/>
          </a:xfrm>
          <a:prstGeom prst="rect">
            <a:avLst/>
          </a:prstGeom>
        </p:spPr>
      </p:pic>
      <p:pic>
        <p:nvPicPr>
          <p:cNvPr id="12" name="Picture 11">
            <a:extLst>
              <a:ext uri="{FF2B5EF4-FFF2-40B4-BE49-F238E27FC236}">
                <a16:creationId xmlns:a16="http://schemas.microsoft.com/office/drawing/2014/main" xmlns="" id="{8AF29071-4448-4291-8BBA-F394A241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26" y="3358558"/>
            <a:ext cx="4299182" cy="1528145"/>
          </a:xfrm>
          <a:prstGeom prst="rect">
            <a:avLst/>
          </a:prstGeom>
        </p:spPr>
      </p:pic>
      <p:pic>
        <p:nvPicPr>
          <p:cNvPr id="14" name="Picture 13">
            <a:extLst>
              <a:ext uri="{FF2B5EF4-FFF2-40B4-BE49-F238E27FC236}">
                <a16:creationId xmlns:a16="http://schemas.microsoft.com/office/drawing/2014/main" xmlns="" id="{039C1488-18C7-411F-9C1A-3C9D459909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6502" y="857250"/>
            <a:ext cx="4206760" cy="4029453"/>
          </a:xfrm>
          <a:prstGeom prst="rect">
            <a:avLst/>
          </a:prstGeom>
        </p:spPr>
      </p:pic>
      <p:pic>
        <p:nvPicPr>
          <p:cNvPr id="18" name="Picture 22">
            <a:extLst>
              <a:ext uri="{FF2B5EF4-FFF2-40B4-BE49-F238E27FC236}">
                <a16:creationId xmlns:a16="http://schemas.microsoft.com/office/drawing/2014/main" xmlns="" id="{BE7460FC-0A74-44ED-9D80-60848FE2544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837473B0-CC2E-450A-ABE3-18F120FF3D39}">
                <a1611:picAttrSrcUrl xmlns:a1611="http://schemas.microsoft.com/office/drawing/2016/11/main" xmlns="" r:id="rId8"/>
              </a:ext>
            </a:extLst>
          </a:blip>
          <a:stretch>
            <a:fillRect/>
          </a:stretch>
        </p:blipFill>
        <p:spPr>
          <a:xfrm rot="19447570">
            <a:off x="84439" y="3103465"/>
            <a:ext cx="685803" cy="510184"/>
          </a:xfrm>
          <a:prstGeom prst="rect">
            <a:avLst/>
          </a:prstGeom>
        </p:spPr>
      </p:pic>
    </p:spTree>
    <p:extLst>
      <p:ext uri="{BB962C8B-B14F-4D97-AF65-F5344CB8AC3E}">
        <p14:creationId xmlns:p14="http://schemas.microsoft.com/office/powerpoint/2010/main" val="428244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4095191894"/>
              </p:ext>
            </p:extLst>
          </p:nvPr>
        </p:nvGraphicFramePr>
        <p:xfrm>
          <a:off x="877888" y="1157288"/>
          <a:ext cx="4251325" cy="293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sp>
        <p:nvSpPr>
          <p:cNvPr id="12" name="Title 1">
            <a:extLst>
              <a:ext uri="{FF2B5EF4-FFF2-40B4-BE49-F238E27FC236}">
                <a16:creationId xmlns:a16="http://schemas.microsoft.com/office/drawing/2014/main" xmlns="" id="{9BBA2B79-7F4E-48EE-9C49-2539E16C242D}"/>
              </a:ext>
            </a:extLst>
          </p:cNvPr>
          <p:cNvSpPr txBox="1">
            <a:spLocks/>
          </p:cNvSpPr>
          <p:nvPr/>
        </p:nvSpPr>
        <p:spPr>
          <a:xfrm>
            <a:off x="417719" y="0"/>
            <a:ext cx="843557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lvl="0" algn="ctr" rtl="1"/>
            <a:r>
              <a:rPr lang="ar-IQ" sz="2400" dirty="0">
                <a:solidFill>
                  <a:schemeClr val="tx1"/>
                </a:solidFill>
              </a:rPr>
              <a:t>تكامل منصات </a:t>
            </a:r>
            <a:r>
              <a:rPr lang="ar-IQ" sz="2400" dirty="0" smtClean="0">
                <a:solidFill>
                  <a:schemeClr val="tx1"/>
                </a:solidFill>
              </a:rPr>
              <a:t>المؤتمرات </a:t>
            </a:r>
            <a:r>
              <a:rPr lang="ar-IQ" sz="2400" dirty="0">
                <a:solidFill>
                  <a:schemeClr val="tx1"/>
                </a:solidFill>
              </a:rPr>
              <a:t>الفيدوية مع منصة التعلم الالكتروني للجامعة</a:t>
            </a:r>
            <a:endParaRPr lang="en-US" sz="2400" dirty="0">
              <a:solidFill>
                <a:schemeClr val="tx1"/>
              </a:solidFill>
            </a:endParaRPr>
          </a:p>
        </p:txBody>
      </p:sp>
      <p:pic>
        <p:nvPicPr>
          <p:cNvPr id="4098" name="Picture 2" descr="Let's Go Online - Home | Facebook">
            <a:extLst>
              <a:ext uri="{FF2B5EF4-FFF2-40B4-BE49-F238E27FC236}">
                <a16:creationId xmlns:a16="http://schemas.microsoft.com/office/drawing/2014/main" xmlns="" id="{8BB26A7A-CCED-490E-A136-3A12BA81E5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7134" y="1427677"/>
            <a:ext cx="3033316" cy="3033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ve-Minutes 2 – Asai Shotokan Association International">
            <a:extLst>
              <a:ext uri="{FF2B5EF4-FFF2-40B4-BE49-F238E27FC236}">
                <a16:creationId xmlns:a16="http://schemas.microsoft.com/office/drawing/2014/main" xmlns="" id="{666E1B35-0872-4BB2-8F0B-E942718CFC2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0192" y="3568759"/>
            <a:ext cx="1207200" cy="119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2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05"/>
            <a:ext cx="3703704" cy="5129995"/>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968178" y="1810953"/>
            <a:ext cx="1892893" cy="85725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charset="0"/>
                <a:ea typeface="Arial" charset="0"/>
                <a:cs typeface="Arial Regular" charset="0"/>
              </a:rPr>
              <a:t>مناقشة	</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p:cNvSpPr txBox="1"/>
          <p:nvPr/>
        </p:nvSpPr>
        <p:spPr>
          <a:xfrm>
            <a:off x="4042758" y="802640"/>
            <a:ext cx="4835471" cy="3139321"/>
          </a:xfrm>
          <a:prstGeom prst="rect">
            <a:avLst/>
          </a:prstGeom>
          <a:noFill/>
        </p:spPr>
        <p:txBody>
          <a:bodyPr wrap="square" rtlCol="0">
            <a:spAutoFit/>
          </a:bodyPr>
          <a:lstStyle/>
          <a:p>
            <a:pPr lvl="0" algn="r" rtl="1"/>
            <a:r>
              <a:rPr lang="ar-IQ" dirty="0" smtClean="0"/>
              <a:t>ما اهمية </a:t>
            </a:r>
            <a:r>
              <a:rPr lang="ar-IQ" dirty="0"/>
              <a:t>تكامل منصات </a:t>
            </a:r>
            <a:r>
              <a:rPr lang="ar-IQ" dirty="0" smtClean="0"/>
              <a:t>المؤتمرات </a:t>
            </a:r>
            <a:r>
              <a:rPr lang="ar-IQ" dirty="0"/>
              <a:t>الفيدوية مع منصة التعلم الالكتروني </a:t>
            </a:r>
            <a:r>
              <a:rPr lang="ar-IQ" dirty="0" smtClean="0"/>
              <a:t>للجامعة؟؟؟</a:t>
            </a:r>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r" rtl="1"/>
            <a:r>
              <a:rPr lang="ar-IQ" b="1" i="1" dirty="0" smtClean="0"/>
              <a:t>تأمل لدقيقة, ثم اكتب اجابتك في صندوق الدردشة باللغة العربية او الانكليزية!</a:t>
            </a:r>
            <a:endParaRPr lang="en-US" b="1" i="1" dirty="0"/>
          </a:p>
        </p:txBody>
      </p:sp>
      <p:pic>
        <p:nvPicPr>
          <p:cNvPr id="5122" name="Picture 2" descr="Reflections on Teaching: From Surviving to Thriving">
            <a:extLst>
              <a:ext uri="{FF2B5EF4-FFF2-40B4-BE49-F238E27FC236}">
                <a16:creationId xmlns:a16="http://schemas.microsoft.com/office/drawing/2014/main" xmlns="" id="{E2108C35-39F6-483A-8AD9-4621A04A6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05" y="1636495"/>
            <a:ext cx="2619375" cy="139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0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تقويم جوجل (</a:t>
            </a:r>
            <a:r>
              <a:rPr lang="en-US" sz="3400" b="1" dirty="0" smtClean="0">
                <a:solidFill>
                  <a:srgbClr val="009BA0"/>
                </a:solidFill>
                <a:latin typeface="Arial Regular" charset="0"/>
                <a:ea typeface="Arial" charset="0"/>
                <a:cs typeface="Arial Regular" charset="0"/>
              </a:rPr>
              <a:t>Google Calendar</a:t>
            </a:r>
            <a:r>
              <a:rPr lang="ar-IQ" sz="3400" b="1" dirty="0" smtClean="0">
                <a:solidFill>
                  <a:srgbClr val="009BA0"/>
                </a:solidFill>
                <a:latin typeface="Arial Regular" charset="0"/>
                <a:ea typeface="Arial" charset="0"/>
                <a:cs typeface="Arial Regular" charset="0"/>
              </a:rPr>
              <a:t>)</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BE5A8733-6D90-408C-AC24-B33569C0356C}"/>
              </a:ext>
            </a:extLst>
          </p:cNvPr>
          <p:cNvSpPr/>
          <p:nvPr/>
        </p:nvSpPr>
        <p:spPr>
          <a:xfrm>
            <a:off x="533400" y="898698"/>
            <a:ext cx="4999038" cy="1477328"/>
          </a:xfrm>
          <a:prstGeom prst="rect">
            <a:avLst/>
          </a:prstGeom>
        </p:spPr>
        <p:txBody>
          <a:bodyPr wrap="square">
            <a:spAutoFit/>
          </a:bodyPr>
          <a:lstStyle/>
          <a:p>
            <a:pPr marL="285750" indent="-285750" algn="r" rtl="1">
              <a:buFont typeface="Arial" panose="020B0604020202020204" pitchFamily="34" charset="0"/>
              <a:buChar char="•"/>
            </a:pPr>
            <a:r>
              <a:rPr lang="ar-IQ" b="1" dirty="0" smtClean="0">
                <a:solidFill>
                  <a:srgbClr val="376D70"/>
                </a:solidFill>
                <a:latin typeface="arial" panose="020B0604020202020204" pitchFamily="34" charset="0"/>
              </a:rPr>
              <a:t>تقويم جوجل هو اداة لانشأت من قبل جوجل ادارة الوقت والجدولة.</a:t>
            </a:r>
          </a:p>
          <a:p>
            <a:pPr marL="285750" indent="-285750" algn="r" rtl="1">
              <a:buFont typeface="Arial" panose="020B0604020202020204" pitchFamily="34" charset="0"/>
              <a:buChar char="•"/>
            </a:pPr>
            <a:r>
              <a:rPr lang="ar-IQ" b="1" dirty="0" smtClean="0">
                <a:solidFill>
                  <a:srgbClr val="376D70"/>
                </a:solidFill>
                <a:latin typeface="arial" panose="020B0604020202020204" pitchFamily="34" charset="0"/>
              </a:rPr>
              <a:t>تسمح لك بتحديد المواعيد, تنظيم مهامك اليومية, واكثر.</a:t>
            </a:r>
          </a:p>
          <a:p>
            <a:pPr marL="285750" indent="-285750" algn="r" rtl="1">
              <a:buFont typeface="Arial" panose="020B0604020202020204" pitchFamily="34" charset="0"/>
              <a:buChar char="•"/>
            </a:pPr>
            <a:r>
              <a:rPr lang="ar-IQ" b="1" dirty="0" smtClean="0">
                <a:solidFill>
                  <a:srgbClr val="376D70"/>
                </a:solidFill>
                <a:latin typeface="arial" panose="020B0604020202020204" pitchFamily="34" charset="0"/>
              </a:rPr>
              <a:t>تعمل اداة ادارة الوقت بشكل افضل للاشخاص الذين يسعون للتسهيل وتخطيط جدول اعمالهم المزدحم</a:t>
            </a:r>
            <a:r>
              <a:rPr lang="ar-IQ" dirty="0" smtClean="0">
                <a:solidFill>
                  <a:srgbClr val="376D70"/>
                </a:solidFill>
                <a:latin typeface="arial" panose="020B0604020202020204" pitchFamily="34" charset="0"/>
              </a:rPr>
              <a:t>.</a:t>
            </a:r>
            <a:endParaRPr lang="en-US" dirty="0">
              <a:solidFill>
                <a:srgbClr val="376D70"/>
              </a:solidFill>
            </a:endParaRPr>
          </a:p>
        </p:txBody>
      </p:sp>
      <p:pic>
        <p:nvPicPr>
          <p:cNvPr id="6146" name="Picture 2" descr="The smartest Google Calendar chat integration is here • Grape">
            <a:extLst>
              <a:ext uri="{FF2B5EF4-FFF2-40B4-BE49-F238E27FC236}">
                <a16:creationId xmlns:a16="http://schemas.microsoft.com/office/drawing/2014/main" xmlns="" id="{63D54EDE-B12E-436C-AE6D-17386D611F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668" y="1081028"/>
            <a:ext cx="2731293" cy="19233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roject manager with time schedule as background Vector Image">
            <a:extLst>
              <a:ext uri="{FF2B5EF4-FFF2-40B4-BE49-F238E27FC236}">
                <a16:creationId xmlns:a16="http://schemas.microsoft.com/office/drawing/2014/main" xmlns="" id="{C7BC7D68-F0AB-4E08-847B-37AEA6F368C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375"/>
          <a:stretch/>
        </p:blipFill>
        <p:spPr bwMode="auto">
          <a:xfrm>
            <a:off x="3091001" y="2908887"/>
            <a:ext cx="2759729" cy="216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جدولة الاجتماعات بواسطة تقويم جوجل</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20632E98-B2C3-4C4A-92C6-3008D301C149}"/>
              </a:ext>
            </a:extLst>
          </p:cNvPr>
          <p:cNvSpPr/>
          <p:nvPr/>
        </p:nvSpPr>
        <p:spPr>
          <a:xfrm>
            <a:off x="2041802" y="800883"/>
            <a:ext cx="3286123" cy="400110"/>
          </a:xfrm>
          <a:prstGeom prst="rect">
            <a:avLst/>
          </a:prstGeom>
        </p:spPr>
        <p:txBody>
          <a:bodyPr wrap="square">
            <a:spAutoFit/>
          </a:bodyPr>
          <a:lstStyle/>
          <a:p>
            <a:r>
              <a:rPr lang="en-US" sz="2000" b="1"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https://calendar.google.com/</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DD3B05E9-A29E-4524-96BF-903584A52228}"/>
              </a:ext>
            </a:extLst>
          </p:cNvPr>
          <p:cNvSpPr/>
          <p:nvPr/>
        </p:nvSpPr>
        <p:spPr>
          <a:xfrm>
            <a:off x="590567" y="830703"/>
            <a:ext cx="1394068" cy="38292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IQ" dirty="0" smtClean="0"/>
              <a:t>اذهب الى</a:t>
            </a:r>
            <a:r>
              <a:rPr lang="en-US" dirty="0" smtClean="0"/>
              <a:t>&gt;&gt;</a:t>
            </a:r>
            <a:endParaRPr lang="en-US" dirty="0"/>
          </a:p>
        </p:txBody>
      </p:sp>
      <p:pic>
        <p:nvPicPr>
          <p:cNvPr id="3" name="Picture 2">
            <a:extLst>
              <a:ext uri="{FF2B5EF4-FFF2-40B4-BE49-F238E27FC236}">
                <a16:creationId xmlns:a16="http://schemas.microsoft.com/office/drawing/2014/main" xmlns="" id="{35BC4AEA-7BEE-467B-85AF-EB573748402C}"/>
              </a:ext>
            </a:extLst>
          </p:cNvPr>
          <p:cNvPicPr>
            <a:picLocks noChangeAspect="1"/>
          </p:cNvPicPr>
          <p:nvPr/>
        </p:nvPicPr>
        <p:blipFill>
          <a:blip r:embed="rId4"/>
          <a:stretch>
            <a:fillRect/>
          </a:stretch>
        </p:blipFill>
        <p:spPr>
          <a:xfrm>
            <a:off x="394692" y="1411666"/>
            <a:ext cx="8354616" cy="3157904"/>
          </a:xfrm>
          <a:prstGeom prst="rect">
            <a:avLst/>
          </a:prstGeom>
        </p:spPr>
      </p:pic>
    </p:spTree>
    <p:extLst>
      <p:ext uri="{BB962C8B-B14F-4D97-AF65-F5344CB8AC3E}">
        <p14:creationId xmlns:p14="http://schemas.microsoft.com/office/powerpoint/2010/main" val="2202135193"/>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Props1.xml><?xml version="1.0" encoding="utf-8"?>
<ds:datastoreItem xmlns:ds="http://schemas.openxmlformats.org/officeDocument/2006/customXml" ds:itemID="{43CC77FB-1E1E-4A38-AB6C-D888B5763998}">
  <ds:schemaRefs>
    <ds:schemaRef ds:uri="http://schemas.microsoft.com/sharepoint/v3/contenttype/forms"/>
  </ds:schemaRefs>
</ds:datastoreItem>
</file>

<file path=customXml/itemProps2.xml><?xml version="1.0" encoding="utf-8"?>
<ds:datastoreItem xmlns:ds="http://schemas.openxmlformats.org/officeDocument/2006/customXml" ds:itemID="{30A50ADA-A6CC-4D70-87AB-0E2164F1C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c619f-6be1-405c-9b81-967050b6419b"/>
    <ds:schemaRef ds:uri="03998e33-bf9e-4dc3-96ba-2cbff5dd8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0D5C0-6E8D-4B35-8B52-284DEAD2DEA5}">
  <ds:schemaRefs>
    <ds:schemaRef ds:uri="http://schemas.openxmlformats.org/package/2006/metadata/core-properties"/>
    <ds:schemaRef ds:uri="http://purl.org/dc/elements/1.1/"/>
    <ds:schemaRef ds:uri="http://schemas.microsoft.com/office/infopath/2007/PartnerControls"/>
    <ds:schemaRef ds:uri="bd0c619f-6be1-405c-9b81-967050b6419b"/>
    <ds:schemaRef ds:uri="http://purl.org/dc/terms/"/>
    <ds:schemaRef ds:uri="http://schemas.microsoft.com/office/2006/metadata/properties"/>
    <ds:schemaRef ds:uri="03998e33-bf9e-4dc3-96ba-2cbff5dd88e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3144</TotalTime>
  <Words>919</Words>
  <Application>Microsoft Office PowerPoint</Application>
  <PresentationFormat>On-screen Show (16:9)</PresentationFormat>
  <Paragraphs>181</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Maher</cp:lastModifiedBy>
  <cp:revision>83</cp:revision>
  <cp:lastPrinted>2016-10-11T18:13:18Z</cp:lastPrinted>
  <dcterms:created xsi:type="dcterms:W3CDTF">2013-04-14T18:18:29Z</dcterms:created>
  <dcterms:modified xsi:type="dcterms:W3CDTF">2020-06-15T20:52:50Z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