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582" r:id="rId5"/>
    <p:sldId id="589" r:id="rId6"/>
    <p:sldId id="679" r:id="rId7"/>
    <p:sldId id="669" r:id="rId8"/>
    <p:sldId id="682" r:id="rId9"/>
    <p:sldId id="671" r:id="rId10"/>
    <p:sldId id="670" r:id="rId11"/>
    <p:sldId id="683" r:id="rId12"/>
    <p:sldId id="680" r:id="rId13"/>
    <p:sldId id="675" r:id="rId14"/>
    <p:sldId id="677" r:id="rId15"/>
    <p:sldId id="672" r:id="rId16"/>
    <p:sldId id="684" r:id="rId17"/>
    <p:sldId id="678" r:id="rId18"/>
    <p:sldId id="681" r:id="rId19"/>
    <p:sldId id="650" r:id="rId20"/>
    <p:sldId id="577" r:id="rId21"/>
    <p:sldId id="565"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9"/>
            <p14:sldId id="679"/>
            <p14:sldId id="669"/>
            <p14:sldId id="682"/>
            <p14:sldId id="671"/>
            <p14:sldId id="670"/>
            <p14:sldId id="683"/>
            <p14:sldId id="680"/>
            <p14:sldId id="675"/>
            <p14:sldId id="677"/>
            <p14:sldId id="672"/>
            <p14:sldId id="684"/>
            <p14:sldId id="678"/>
            <p14:sldId id="681"/>
            <p14:sldId id="650"/>
            <p14:sldId id="577"/>
            <p14:sldId id="565"/>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BA0"/>
    <a:srgbClr val="43B6C8"/>
    <a:srgbClr val="098B8E"/>
    <a:srgbClr val="F46524"/>
    <a:srgbClr val="279F5C"/>
    <a:srgbClr val="0F8A7E"/>
    <a:srgbClr val="2BA15E"/>
    <a:srgbClr val="F4B624"/>
    <a:srgbClr val="082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4" autoAdjust="0"/>
    <p:restoredTop sz="93148" autoAdjust="0"/>
  </p:normalViewPr>
  <p:slideViewPr>
    <p:cSldViewPr snapToGrid="0">
      <p:cViewPr varScale="1">
        <p:scale>
          <a:sx n="82" d="100"/>
          <a:sy n="82" d="100"/>
        </p:scale>
        <p:origin x="764" y="52"/>
      </p:cViewPr>
      <p:guideLst>
        <p:guide orient="horz" pos="900"/>
        <p:guide orient="horz" pos="2288"/>
        <p:guide orient="horz" pos="1008"/>
        <p:guide pos="328"/>
        <p:guide pos="5424"/>
      </p:guideLst>
    </p:cSldViewPr>
  </p:slideViewPr>
  <p:outlineViewPr>
    <p:cViewPr>
      <p:scale>
        <a:sx n="33" d="100"/>
        <a:sy n="33" d="100"/>
      </p:scale>
      <p:origin x="0" y="0"/>
    </p:cViewPr>
  </p:outlineViewPr>
  <p:notesTextViewPr>
    <p:cViewPr>
      <p:scale>
        <a:sx n="3" d="2"/>
        <a:sy n="3" d="2"/>
      </p:scale>
      <p:origin x="0" y="0"/>
    </p:cViewPr>
  </p:notesTextViewPr>
  <p:sorterViewPr>
    <p:cViewPr>
      <p:scale>
        <a:sx n="357" d="100"/>
        <a:sy n="357" d="100"/>
      </p:scale>
      <p:origin x="0" y="0"/>
    </p:cViewPr>
  </p:sorterViewPr>
  <p:notesViewPr>
    <p:cSldViewPr>
      <p:cViewPr varScale="1">
        <p:scale>
          <a:sx n="129" d="100"/>
          <a:sy n="129" d="100"/>
        </p:scale>
        <p:origin x="-2536"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mar Waleed Alani" userId="1437c581-a9a2-4c88-92b2-7a8df06e022a" providerId="ADAL" clId="{D04AE45F-E640-413C-856C-70200F26F7C4}"/>
    <pc:docChg chg="modSld">
      <pc:chgData name="Ammar Waleed Alani" userId="1437c581-a9a2-4c88-92b2-7a8df06e022a" providerId="ADAL" clId="{D04AE45F-E640-413C-856C-70200F26F7C4}" dt="2020-06-07T22:14:23.760" v="15" actId="1036"/>
      <pc:docMkLst>
        <pc:docMk/>
      </pc:docMkLst>
      <pc:sldChg chg="modSp mod">
        <pc:chgData name="Ammar Waleed Alani" userId="1437c581-a9a2-4c88-92b2-7a8df06e022a" providerId="ADAL" clId="{D04AE45F-E640-413C-856C-70200F26F7C4}" dt="2020-06-07T22:13:58.726" v="1" actId="114"/>
        <pc:sldMkLst>
          <pc:docMk/>
          <pc:sldMk cId="907238957" sldId="589"/>
        </pc:sldMkLst>
        <pc:spChg chg="mod">
          <ac:chgData name="Ammar Waleed Alani" userId="1437c581-a9a2-4c88-92b2-7a8df06e022a" providerId="ADAL" clId="{D04AE45F-E640-413C-856C-70200F26F7C4}" dt="2020-06-07T22:13:58.726" v="1" actId="114"/>
          <ac:spMkLst>
            <pc:docMk/>
            <pc:sldMk cId="907238957" sldId="589"/>
            <ac:spMk id="7" creationId="{00000000-0000-0000-0000-000000000000}"/>
          </ac:spMkLst>
        </pc:spChg>
      </pc:sldChg>
      <pc:sldChg chg="modSp mod">
        <pc:chgData name="Ammar Waleed Alani" userId="1437c581-a9a2-4c88-92b2-7a8df06e022a" providerId="ADAL" clId="{D04AE45F-E640-413C-856C-70200F26F7C4}" dt="2020-06-07T22:14:23.760" v="15" actId="1036"/>
        <pc:sldMkLst>
          <pc:docMk/>
          <pc:sldMk cId="3386941417" sldId="679"/>
        </pc:sldMkLst>
        <pc:spChg chg="mod">
          <ac:chgData name="Ammar Waleed Alani" userId="1437c581-a9a2-4c88-92b2-7a8df06e022a" providerId="ADAL" clId="{D04AE45F-E640-413C-856C-70200F26F7C4}" dt="2020-06-07T22:14:23.760" v="15" actId="1036"/>
          <ac:spMkLst>
            <pc:docMk/>
            <pc:sldMk cId="3386941417" sldId="679"/>
            <ac:spMk id="11" creationId="{90C374DC-AFDB-4F40-A7FA-2593FFE685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6/8/2020</a:t>
            </a:fld>
            <a:endParaRPr lang="en-US" dirty="0">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8/6/2020</a:t>
            </a:fld>
            <a:endParaRPr lang="en-JM"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dirty="0"/>
          </a:p>
        </p:txBody>
      </p:sp>
    </p:spTree>
    <p:extLst>
      <p:ext uri="{BB962C8B-B14F-4D97-AF65-F5344CB8AC3E}">
        <p14:creationId xmlns:p14="http://schemas.microsoft.com/office/powerpoint/2010/main" val="232888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14</a:t>
            </a:fld>
            <a:endParaRPr lang="en-JM" dirty="0"/>
          </a:p>
        </p:txBody>
      </p:sp>
    </p:spTree>
    <p:extLst>
      <p:ext uri="{BB962C8B-B14F-4D97-AF65-F5344CB8AC3E}">
        <p14:creationId xmlns:p14="http://schemas.microsoft.com/office/powerpoint/2010/main" val="421039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15</a:t>
            </a:fld>
            <a:endParaRPr lang="en-JM" dirty="0"/>
          </a:p>
        </p:txBody>
      </p:sp>
    </p:spTree>
    <p:extLst>
      <p:ext uri="{BB962C8B-B14F-4D97-AF65-F5344CB8AC3E}">
        <p14:creationId xmlns:p14="http://schemas.microsoft.com/office/powerpoint/2010/main" val="177185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115448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PE lab </a:t>
            </a:r>
            <a:r>
              <a:rPr lang="en-US" dirty="0" err="1"/>
              <a:t>orgnization</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367787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Wingdings" panose="05000000000000000000" pitchFamily="2" charset="2"/>
              <a:buChar char="q"/>
            </a:pPr>
            <a:endParaRPr lang="en-US" dirty="0">
              <a:latin typeface="Google Sans"/>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395997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79381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dirty="0"/>
          </a:p>
        </p:txBody>
      </p:sp>
    </p:spTree>
    <p:extLst>
      <p:ext uri="{BB962C8B-B14F-4D97-AF65-F5344CB8AC3E}">
        <p14:creationId xmlns:p14="http://schemas.microsoft.com/office/powerpoint/2010/main" val="278393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dirty="0"/>
          </a:p>
        </p:txBody>
      </p:sp>
    </p:spTree>
    <p:extLst>
      <p:ext uri="{BB962C8B-B14F-4D97-AF65-F5344CB8AC3E}">
        <p14:creationId xmlns:p14="http://schemas.microsoft.com/office/powerpoint/2010/main" val="164080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Practically</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dirty="0"/>
          </a:p>
        </p:txBody>
      </p:sp>
    </p:spTree>
    <p:extLst>
      <p:ext uri="{BB962C8B-B14F-4D97-AF65-F5344CB8AC3E}">
        <p14:creationId xmlns:p14="http://schemas.microsoft.com/office/powerpoint/2010/main" val="428427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dirty="0"/>
          </a:p>
        </p:txBody>
      </p:sp>
    </p:spTree>
    <p:extLst>
      <p:ext uri="{BB962C8B-B14F-4D97-AF65-F5344CB8AC3E}">
        <p14:creationId xmlns:p14="http://schemas.microsoft.com/office/powerpoint/2010/main" val="321992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dirty="0"/>
              <a:t>Click to edit Master title style</a:t>
            </a:r>
            <a:endParaRPr lang="en-JM" dirty="0"/>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dirty="0"/>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dirty="0"/>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dirty="0"/>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dirty="0"/>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dirty="0"/>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dirty="0"/>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dirty="0"/>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dirty="0"/>
              <a:t>Click to edit Master title style</a:t>
            </a:r>
            <a:endParaRPr lang="en-JM" dirty="0"/>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dirty="0"/>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dirty="0"/>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dirty="0"/>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dirty="0"/>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dirty="0"/>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dirty="0"/>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extLst>
              <a:ext uri="{28A0092B-C50C-407E-A947-70E740481C1C}">
                <a14:useLocalDpi xmlns:a14="http://schemas.microsoft.com/office/drawing/2010/main" val="0"/>
              </a:ext>
            </a:extLst>
          </a:blip>
          <a:srcRect b="14849"/>
          <a:stretch/>
        </p:blipFill>
        <p:spPr>
          <a:xfrm>
            <a:off x="0" y="-23052"/>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itle 1"/>
          <p:cNvSpPr txBox="1">
            <a:spLocks/>
          </p:cNvSpPr>
          <p:nvPr/>
        </p:nvSpPr>
        <p:spPr>
          <a:xfrm>
            <a:off x="116379" y="2680974"/>
            <a:ext cx="8927868"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4400" b="1" dirty="0">
                <a:solidFill>
                  <a:schemeClr val="bg1"/>
                </a:solidFill>
                <a:latin typeface="Arial" charset="0"/>
                <a:ea typeface="Arial" charset="0"/>
                <a:cs typeface="Arial" charset="0"/>
              </a:rPr>
              <a:t>اعداد الفصل الدراسي (جلب عمل الطلاب على الانترنت) الجزء </a:t>
            </a:r>
            <a:r>
              <a:rPr lang="en-US" sz="4400" b="1" dirty="0">
                <a:solidFill>
                  <a:schemeClr val="bg1"/>
                </a:solidFill>
                <a:latin typeface="Arial" charset="0"/>
                <a:ea typeface="Arial" charset="0"/>
                <a:cs typeface="Arial" charset="0"/>
              </a:rPr>
              <a:t>2</a:t>
            </a:r>
          </a:p>
          <a:p>
            <a:pPr algn="r" rtl="1"/>
            <a:endParaRPr lang="en-US" sz="4400" b="1" dirty="0">
              <a:solidFill>
                <a:schemeClr val="bg1"/>
              </a:solidFill>
              <a:latin typeface="Arial" charset="0"/>
              <a:ea typeface="Arial" charset="0"/>
              <a:cs typeface="Arial" charset="0"/>
            </a:endParaRPr>
          </a:p>
        </p:txBody>
      </p:sp>
      <p:sp>
        <p:nvSpPr>
          <p:cNvPr id="9" name="TextBox 8"/>
          <p:cNvSpPr txBox="1"/>
          <p:nvPr/>
        </p:nvSpPr>
        <p:spPr>
          <a:xfrm>
            <a:off x="1250643" y="4393506"/>
            <a:ext cx="7382149" cy="523220"/>
          </a:xfrm>
          <a:prstGeom prst="rect">
            <a:avLst/>
          </a:prstGeom>
          <a:noFill/>
        </p:spPr>
        <p:txBody>
          <a:bodyPr wrap="none" rtlCol="0">
            <a:spAutoFit/>
          </a:bodyPr>
          <a:lstStyle/>
          <a:p>
            <a:pPr algn="r" rtl="1"/>
            <a:r>
              <a:rPr lang="ar-IQ" sz="2800" b="1" dirty="0">
                <a:latin typeface="Arial" charset="0"/>
                <a:ea typeface="Arial" charset="0"/>
                <a:cs typeface="Arial" charset="0"/>
              </a:rPr>
              <a:t>الوحدة 2, القسم 4, الاثنين 8 حزيران, 5:00 – 6:30 مساء</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rgbClr val="009BA0"/>
                </a:solidFill>
                <a:latin typeface="Arial Regular" charset="0"/>
                <a:ea typeface="Arial" charset="0"/>
                <a:cs typeface="Arial Regular" charset="0"/>
              </a:rPr>
              <a:t>كيفية استخدام جوجل ميت مع صف جوجل الدراسي</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D72BE9B-D5F0-459B-A1A6-5CD53E16EE9A}"/>
              </a:ext>
            </a:extLst>
          </p:cNvPr>
          <p:cNvPicPr>
            <a:picLocks noChangeAspect="1"/>
          </p:cNvPicPr>
          <p:nvPr/>
        </p:nvPicPr>
        <p:blipFill rotWithShape="1">
          <a:blip r:embed="rId3"/>
          <a:srcRect b="22453"/>
          <a:stretch/>
        </p:blipFill>
        <p:spPr>
          <a:xfrm>
            <a:off x="4635508" y="806663"/>
            <a:ext cx="4365251" cy="1266387"/>
          </a:xfrm>
          <a:prstGeom prst="rect">
            <a:avLst/>
          </a:prstGeom>
          <a:ln>
            <a:solidFill>
              <a:schemeClr val="tx1">
                <a:lumMod val="20000"/>
                <a:lumOff val="80000"/>
              </a:schemeClr>
            </a:solidFill>
          </a:ln>
        </p:spPr>
      </p:pic>
      <p:pic>
        <p:nvPicPr>
          <p:cNvPr id="4" name="Picture 3">
            <a:extLst>
              <a:ext uri="{FF2B5EF4-FFF2-40B4-BE49-F238E27FC236}">
                <a16:creationId xmlns:a16="http://schemas.microsoft.com/office/drawing/2014/main" id="{0CCFB969-FC76-425B-BA73-1EFC940B21FD}"/>
              </a:ext>
            </a:extLst>
          </p:cNvPr>
          <p:cNvPicPr>
            <a:picLocks noChangeAspect="1"/>
          </p:cNvPicPr>
          <p:nvPr/>
        </p:nvPicPr>
        <p:blipFill>
          <a:blip r:embed="rId4"/>
          <a:stretch>
            <a:fillRect/>
          </a:stretch>
        </p:blipFill>
        <p:spPr>
          <a:xfrm>
            <a:off x="4964204" y="2370985"/>
            <a:ext cx="3349998" cy="119369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565C1A8-3D89-4B7D-97DF-A62697B5F0BD}"/>
              </a:ext>
            </a:extLst>
          </p:cNvPr>
          <p:cNvPicPr>
            <a:picLocks noChangeAspect="1"/>
          </p:cNvPicPr>
          <p:nvPr/>
        </p:nvPicPr>
        <p:blipFill rotWithShape="1">
          <a:blip r:embed="rId5"/>
          <a:srcRect l="4205"/>
          <a:stretch/>
        </p:blipFill>
        <p:spPr>
          <a:xfrm>
            <a:off x="4964204" y="3784081"/>
            <a:ext cx="3503800" cy="1056765"/>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817A6976-248C-4435-8514-EE44725920A6}"/>
              </a:ext>
            </a:extLst>
          </p:cNvPr>
          <p:cNvSpPr/>
          <p:nvPr/>
        </p:nvSpPr>
        <p:spPr>
          <a:xfrm>
            <a:off x="8176369" y="876068"/>
            <a:ext cx="275665" cy="413871"/>
          </a:xfrm>
          <a:custGeom>
            <a:avLst/>
            <a:gdLst>
              <a:gd name="connsiteX0" fmla="*/ 0 w 275665"/>
              <a:gd name="connsiteY0" fmla="*/ 206936 h 413871"/>
              <a:gd name="connsiteX1" fmla="*/ 137833 w 275665"/>
              <a:gd name="connsiteY1" fmla="*/ 0 h 413871"/>
              <a:gd name="connsiteX2" fmla="*/ 275666 w 275665"/>
              <a:gd name="connsiteY2" fmla="*/ 206936 h 413871"/>
              <a:gd name="connsiteX3" fmla="*/ 137833 w 275665"/>
              <a:gd name="connsiteY3" fmla="*/ 413872 h 413871"/>
              <a:gd name="connsiteX4" fmla="*/ 0 w 275665"/>
              <a:gd name="connsiteY4" fmla="*/ 206936 h 41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65" h="413871" extrusionOk="0">
                <a:moveTo>
                  <a:pt x="0" y="206936"/>
                </a:moveTo>
                <a:cubicBezTo>
                  <a:pt x="3594" y="87358"/>
                  <a:pt x="66440" y="7414"/>
                  <a:pt x="137833" y="0"/>
                </a:cubicBezTo>
                <a:cubicBezTo>
                  <a:pt x="212138" y="-5059"/>
                  <a:pt x="287128" y="99504"/>
                  <a:pt x="275666" y="206936"/>
                </a:cubicBezTo>
                <a:cubicBezTo>
                  <a:pt x="274665" y="310298"/>
                  <a:pt x="199229" y="420505"/>
                  <a:pt x="137833" y="413872"/>
                </a:cubicBezTo>
                <a:cubicBezTo>
                  <a:pt x="56557" y="389150"/>
                  <a:pt x="9730" y="335255"/>
                  <a:pt x="0" y="206936"/>
                </a:cubicBezTo>
                <a:close/>
              </a:path>
            </a:pathLst>
          </a:custGeom>
          <a:noFill/>
          <a:ln>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ABE5122-A66C-4D58-B096-E6A9F2011D55}"/>
              </a:ext>
            </a:extLst>
          </p:cNvPr>
          <p:cNvCxnSpPr>
            <a:stCxn id="7" idx="4"/>
          </p:cNvCxnSpPr>
          <p:nvPr/>
        </p:nvCxnSpPr>
        <p:spPr>
          <a:xfrm flipH="1">
            <a:off x="8082240" y="1289939"/>
            <a:ext cx="231962" cy="1162263"/>
          </a:xfrm>
          <a:prstGeom prst="straightConnector1">
            <a:avLst/>
          </a:prstGeom>
          <a:ln w="28575">
            <a:prstDash val="dash"/>
            <a:tailEnd type="triangle"/>
          </a:ln>
        </p:spPr>
        <p:style>
          <a:lnRef idx="1">
            <a:schemeClr val="accent6"/>
          </a:lnRef>
          <a:fillRef idx="0">
            <a:schemeClr val="accent6"/>
          </a:fillRef>
          <a:effectRef idx="0">
            <a:schemeClr val="accent6"/>
          </a:effectRef>
          <a:fontRef idx="minor">
            <a:schemeClr val="tx1"/>
          </a:fontRef>
        </p:style>
      </p:cxnSp>
      <p:sp>
        <p:nvSpPr>
          <p:cNvPr id="14" name="Rectangle 13">
            <a:extLst>
              <a:ext uri="{FF2B5EF4-FFF2-40B4-BE49-F238E27FC236}">
                <a16:creationId xmlns:a16="http://schemas.microsoft.com/office/drawing/2014/main" id="{AE5B4CF9-D566-424A-956C-FE07431497AB}"/>
              </a:ext>
            </a:extLst>
          </p:cNvPr>
          <p:cNvSpPr/>
          <p:nvPr/>
        </p:nvSpPr>
        <p:spPr>
          <a:xfrm>
            <a:off x="3510917" y="3850798"/>
            <a:ext cx="1531938" cy="646331"/>
          </a:xfrm>
          <a:prstGeom prst="rect">
            <a:avLst/>
          </a:prstGeom>
        </p:spPr>
        <p:txBody>
          <a:bodyPr wrap="square">
            <a:spAutoFit/>
          </a:bodyPr>
          <a:lstStyle/>
          <a:p>
            <a:pPr algn="ctr"/>
            <a:r>
              <a:rPr lang="ar-IQ" dirty="0">
                <a:latin typeface="Google Sans"/>
              </a:rPr>
              <a:t>هانكاوت ميت في صفحة الدفق</a:t>
            </a:r>
            <a:endParaRPr lang="en-US" dirty="0"/>
          </a:p>
        </p:txBody>
      </p:sp>
      <p:sp>
        <p:nvSpPr>
          <p:cNvPr id="15" name="Rectangle 14">
            <a:extLst>
              <a:ext uri="{FF2B5EF4-FFF2-40B4-BE49-F238E27FC236}">
                <a16:creationId xmlns:a16="http://schemas.microsoft.com/office/drawing/2014/main" id="{1EEA9401-3F10-4D1F-A1A9-941D55F8A480}"/>
              </a:ext>
            </a:extLst>
          </p:cNvPr>
          <p:cNvSpPr/>
          <p:nvPr/>
        </p:nvSpPr>
        <p:spPr>
          <a:xfrm>
            <a:off x="3527442" y="2589237"/>
            <a:ext cx="1531938" cy="646331"/>
          </a:xfrm>
          <a:prstGeom prst="rect">
            <a:avLst/>
          </a:prstGeom>
        </p:spPr>
        <p:txBody>
          <a:bodyPr wrap="square">
            <a:spAutoFit/>
          </a:bodyPr>
          <a:lstStyle/>
          <a:p>
            <a:pPr algn="ctr"/>
            <a:r>
              <a:rPr lang="ar-IQ" dirty="0">
                <a:latin typeface="Google Sans"/>
              </a:rPr>
              <a:t>اعدادات هانكاوت ميت</a:t>
            </a:r>
            <a:endParaRPr lang="en-US" dirty="0"/>
          </a:p>
        </p:txBody>
      </p:sp>
      <p:sp>
        <p:nvSpPr>
          <p:cNvPr id="16" name="Rectangle 15">
            <a:extLst>
              <a:ext uri="{FF2B5EF4-FFF2-40B4-BE49-F238E27FC236}">
                <a16:creationId xmlns:a16="http://schemas.microsoft.com/office/drawing/2014/main" id="{29284FE3-A674-465C-9246-11508BE54080}"/>
              </a:ext>
            </a:extLst>
          </p:cNvPr>
          <p:cNvSpPr/>
          <p:nvPr/>
        </p:nvSpPr>
        <p:spPr>
          <a:xfrm>
            <a:off x="3374792" y="971763"/>
            <a:ext cx="1531938" cy="923330"/>
          </a:xfrm>
          <a:prstGeom prst="rect">
            <a:avLst/>
          </a:prstGeom>
        </p:spPr>
        <p:txBody>
          <a:bodyPr wrap="square">
            <a:spAutoFit/>
          </a:bodyPr>
          <a:lstStyle/>
          <a:p>
            <a:pPr algn="ctr" rtl="1"/>
            <a:r>
              <a:rPr lang="ar-IQ" dirty="0">
                <a:latin typeface="Google Sans"/>
              </a:rPr>
              <a:t>هانكاوت ميت في صفحة العمل الصفي</a:t>
            </a:r>
            <a:endParaRPr lang="en-US" dirty="0"/>
          </a:p>
        </p:txBody>
      </p:sp>
      <p:sp>
        <p:nvSpPr>
          <p:cNvPr id="17" name="Rectangle 16">
            <a:extLst>
              <a:ext uri="{FF2B5EF4-FFF2-40B4-BE49-F238E27FC236}">
                <a16:creationId xmlns:a16="http://schemas.microsoft.com/office/drawing/2014/main" id="{5C602EF8-0AEF-4A3C-8022-31028F7C2799}"/>
              </a:ext>
            </a:extLst>
          </p:cNvPr>
          <p:cNvSpPr/>
          <p:nvPr/>
        </p:nvSpPr>
        <p:spPr>
          <a:xfrm>
            <a:off x="55047" y="788743"/>
            <a:ext cx="3503800" cy="3693319"/>
          </a:xfrm>
          <a:custGeom>
            <a:avLst/>
            <a:gdLst>
              <a:gd name="connsiteX0" fmla="*/ 0 w 3503800"/>
              <a:gd name="connsiteY0" fmla="*/ 0 h 3693319"/>
              <a:gd name="connsiteX1" fmla="*/ 548929 w 3503800"/>
              <a:gd name="connsiteY1" fmla="*/ 0 h 3693319"/>
              <a:gd name="connsiteX2" fmla="*/ 1027781 w 3503800"/>
              <a:gd name="connsiteY2" fmla="*/ 0 h 3693319"/>
              <a:gd name="connsiteX3" fmla="*/ 1611748 w 3503800"/>
              <a:gd name="connsiteY3" fmla="*/ 0 h 3693319"/>
              <a:gd name="connsiteX4" fmla="*/ 2195715 w 3503800"/>
              <a:gd name="connsiteY4" fmla="*/ 0 h 3693319"/>
              <a:gd name="connsiteX5" fmla="*/ 2674567 w 3503800"/>
              <a:gd name="connsiteY5" fmla="*/ 0 h 3693319"/>
              <a:gd name="connsiteX6" fmla="*/ 3503800 w 3503800"/>
              <a:gd name="connsiteY6" fmla="*/ 0 h 3693319"/>
              <a:gd name="connsiteX7" fmla="*/ 3503800 w 3503800"/>
              <a:gd name="connsiteY7" fmla="*/ 527617 h 3693319"/>
              <a:gd name="connsiteX8" fmla="*/ 3503800 w 3503800"/>
              <a:gd name="connsiteY8" fmla="*/ 1018301 h 3693319"/>
              <a:gd name="connsiteX9" fmla="*/ 3503800 w 3503800"/>
              <a:gd name="connsiteY9" fmla="*/ 1508985 h 3693319"/>
              <a:gd name="connsiteX10" fmla="*/ 3503800 w 3503800"/>
              <a:gd name="connsiteY10" fmla="*/ 1999668 h 3693319"/>
              <a:gd name="connsiteX11" fmla="*/ 3503800 w 3503800"/>
              <a:gd name="connsiteY11" fmla="*/ 2490352 h 3693319"/>
              <a:gd name="connsiteX12" fmla="*/ 3503800 w 3503800"/>
              <a:gd name="connsiteY12" fmla="*/ 2944103 h 3693319"/>
              <a:gd name="connsiteX13" fmla="*/ 3503800 w 3503800"/>
              <a:gd name="connsiteY13" fmla="*/ 3693319 h 3693319"/>
              <a:gd name="connsiteX14" fmla="*/ 2954871 w 3503800"/>
              <a:gd name="connsiteY14" fmla="*/ 3693319 h 3693319"/>
              <a:gd name="connsiteX15" fmla="*/ 2405943 w 3503800"/>
              <a:gd name="connsiteY15" fmla="*/ 3693319 h 3693319"/>
              <a:gd name="connsiteX16" fmla="*/ 1821976 w 3503800"/>
              <a:gd name="connsiteY16" fmla="*/ 3693319 h 3693319"/>
              <a:gd name="connsiteX17" fmla="*/ 1202971 w 3503800"/>
              <a:gd name="connsiteY17" fmla="*/ 3693319 h 3693319"/>
              <a:gd name="connsiteX18" fmla="*/ 548929 w 3503800"/>
              <a:gd name="connsiteY18" fmla="*/ 3693319 h 3693319"/>
              <a:gd name="connsiteX19" fmla="*/ 0 w 3503800"/>
              <a:gd name="connsiteY19" fmla="*/ 3693319 h 3693319"/>
              <a:gd name="connsiteX20" fmla="*/ 0 w 3503800"/>
              <a:gd name="connsiteY20" fmla="*/ 3165702 h 3693319"/>
              <a:gd name="connsiteX21" fmla="*/ 0 w 3503800"/>
              <a:gd name="connsiteY21" fmla="*/ 2748885 h 3693319"/>
              <a:gd name="connsiteX22" fmla="*/ 0 w 3503800"/>
              <a:gd name="connsiteY22" fmla="*/ 2147401 h 3693319"/>
              <a:gd name="connsiteX23" fmla="*/ 0 w 3503800"/>
              <a:gd name="connsiteY23" fmla="*/ 1656717 h 3693319"/>
              <a:gd name="connsiteX24" fmla="*/ 0 w 3503800"/>
              <a:gd name="connsiteY24" fmla="*/ 1166034 h 3693319"/>
              <a:gd name="connsiteX25" fmla="*/ 0 w 3503800"/>
              <a:gd name="connsiteY25" fmla="*/ 675350 h 3693319"/>
              <a:gd name="connsiteX26" fmla="*/ 0 w 3503800"/>
              <a:gd name="connsiteY26"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3800" h="3693319" fill="none" extrusionOk="0">
                <a:moveTo>
                  <a:pt x="0" y="0"/>
                </a:moveTo>
                <a:cubicBezTo>
                  <a:pt x="269187" y="-47197"/>
                  <a:pt x="412144" y="8228"/>
                  <a:pt x="548929" y="0"/>
                </a:cubicBezTo>
                <a:cubicBezTo>
                  <a:pt x="685714" y="-8228"/>
                  <a:pt x="904092" y="34887"/>
                  <a:pt x="1027781" y="0"/>
                </a:cubicBezTo>
                <a:cubicBezTo>
                  <a:pt x="1151470" y="-34887"/>
                  <a:pt x="1390751" y="49272"/>
                  <a:pt x="1611748" y="0"/>
                </a:cubicBezTo>
                <a:cubicBezTo>
                  <a:pt x="1832745" y="-49272"/>
                  <a:pt x="1967011" y="22282"/>
                  <a:pt x="2195715" y="0"/>
                </a:cubicBezTo>
                <a:cubicBezTo>
                  <a:pt x="2424419" y="-22282"/>
                  <a:pt x="2502138" y="53814"/>
                  <a:pt x="2674567" y="0"/>
                </a:cubicBezTo>
                <a:cubicBezTo>
                  <a:pt x="2846996" y="-53814"/>
                  <a:pt x="3179077" y="33617"/>
                  <a:pt x="3503800" y="0"/>
                </a:cubicBezTo>
                <a:cubicBezTo>
                  <a:pt x="3557507" y="237376"/>
                  <a:pt x="3445055" y="321773"/>
                  <a:pt x="3503800" y="527617"/>
                </a:cubicBezTo>
                <a:cubicBezTo>
                  <a:pt x="3562545" y="733461"/>
                  <a:pt x="3484424" y="895449"/>
                  <a:pt x="3503800" y="1018301"/>
                </a:cubicBezTo>
                <a:cubicBezTo>
                  <a:pt x="3523176" y="1141153"/>
                  <a:pt x="3447613" y="1313090"/>
                  <a:pt x="3503800" y="1508985"/>
                </a:cubicBezTo>
                <a:cubicBezTo>
                  <a:pt x="3559987" y="1704880"/>
                  <a:pt x="3455730" y="1794418"/>
                  <a:pt x="3503800" y="1999668"/>
                </a:cubicBezTo>
                <a:cubicBezTo>
                  <a:pt x="3551870" y="2204918"/>
                  <a:pt x="3476692" y="2287901"/>
                  <a:pt x="3503800" y="2490352"/>
                </a:cubicBezTo>
                <a:cubicBezTo>
                  <a:pt x="3530908" y="2692803"/>
                  <a:pt x="3494116" y="2782035"/>
                  <a:pt x="3503800" y="2944103"/>
                </a:cubicBezTo>
                <a:cubicBezTo>
                  <a:pt x="3513484" y="3106171"/>
                  <a:pt x="3468095" y="3321814"/>
                  <a:pt x="3503800" y="3693319"/>
                </a:cubicBezTo>
                <a:cubicBezTo>
                  <a:pt x="3240771" y="3702147"/>
                  <a:pt x="3115312" y="3679839"/>
                  <a:pt x="2954871" y="3693319"/>
                </a:cubicBezTo>
                <a:cubicBezTo>
                  <a:pt x="2794430" y="3706799"/>
                  <a:pt x="2646324" y="3636311"/>
                  <a:pt x="2405943" y="3693319"/>
                </a:cubicBezTo>
                <a:cubicBezTo>
                  <a:pt x="2165562" y="3750327"/>
                  <a:pt x="2050367" y="3651138"/>
                  <a:pt x="1821976" y="3693319"/>
                </a:cubicBezTo>
                <a:cubicBezTo>
                  <a:pt x="1593585" y="3735500"/>
                  <a:pt x="1487781" y="3642444"/>
                  <a:pt x="1202971" y="3693319"/>
                </a:cubicBezTo>
                <a:cubicBezTo>
                  <a:pt x="918161" y="3744194"/>
                  <a:pt x="703831" y="3649236"/>
                  <a:pt x="548929" y="3693319"/>
                </a:cubicBezTo>
                <a:cubicBezTo>
                  <a:pt x="394027" y="3737402"/>
                  <a:pt x="175543" y="3628705"/>
                  <a:pt x="0" y="3693319"/>
                </a:cubicBezTo>
                <a:cubicBezTo>
                  <a:pt x="-44993" y="3440330"/>
                  <a:pt x="47767" y="3396281"/>
                  <a:pt x="0" y="3165702"/>
                </a:cubicBezTo>
                <a:cubicBezTo>
                  <a:pt x="-47767" y="2935123"/>
                  <a:pt x="11665" y="2887500"/>
                  <a:pt x="0" y="2748885"/>
                </a:cubicBezTo>
                <a:cubicBezTo>
                  <a:pt x="-11665" y="2610270"/>
                  <a:pt x="14535" y="2346476"/>
                  <a:pt x="0" y="2147401"/>
                </a:cubicBezTo>
                <a:cubicBezTo>
                  <a:pt x="-14535" y="1948326"/>
                  <a:pt x="58336" y="1840649"/>
                  <a:pt x="0" y="1656717"/>
                </a:cubicBezTo>
                <a:cubicBezTo>
                  <a:pt x="-58336" y="1472785"/>
                  <a:pt x="47689" y="1353602"/>
                  <a:pt x="0" y="1166034"/>
                </a:cubicBezTo>
                <a:cubicBezTo>
                  <a:pt x="-47689" y="978466"/>
                  <a:pt x="25051" y="830603"/>
                  <a:pt x="0" y="675350"/>
                </a:cubicBezTo>
                <a:cubicBezTo>
                  <a:pt x="-25051" y="520097"/>
                  <a:pt x="78608" y="272577"/>
                  <a:pt x="0" y="0"/>
                </a:cubicBezTo>
                <a:close/>
              </a:path>
              <a:path w="3503800" h="3693319" stroke="0" extrusionOk="0">
                <a:moveTo>
                  <a:pt x="0" y="0"/>
                </a:moveTo>
                <a:cubicBezTo>
                  <a:pt x="248777" y="-58131"/>
                  <a:pt x="432753" y="38884"/>
                  <a:pt x="548929" y="0"/>
                </a:cubicBezTo>
                <a:cubicBezTo>
                  <a:pt x="665105" y="-38884"/>
                  <a:pt x="910462" y="39035"/>
                  <a:pt x="1132895" y="0"/>
                </a:cubicBezTo>
                <a:cubicBezTo>
                  <a:pt x="1355328" y="-39035"/>
                  <a:pt x="1466337" y="52798"/>
                  <a:pt x="1681824" y="0"/>
                </a:cubicBezTo>
                <a:cubicBezTo>
                  <a:pt x="1897311" y="-52798"/>
                  <a:pt x="2135640" y="38515"/>
                  <a:pt x="2335867" y="0"/>
                </a:cubicBezTo>
                <a:cubicBezTo>
                  <a:pt x="2536094" y="-38515"/>
                  <a:pt x="2706063" y="49996"/>
                  <a:pt x="2814719" y="0"/>
                </a:cubicBezTo>
                <a:cubicBezTo>
                  <a:pt x="2923375" y="-49996"/>
                  <a:pt x="3173679" y="8245"/>
                  <a:pt x="3503800" y="0"/>
                </a:cubicBezTo>
                <a:cubicBezTo>
                  <a:pt x="3540091" y="170970"/>
                  <a:pt x="3491537" y="212636"/>
                  <a:pt x="3503800" y="416817"/>
                </a:cubicBezTo>
                <a:cubicBezTo>
                  <a:pt x="3516063" y="620998"/>
                  <a:pt x="3445180" y="844819"/>
                  <a:pt x="3503800" y="981368"/>
                </a:cubicBezTo>
                <a:cubicBezTo>
                  <a:pt x="3562420" y="1117917"/>
                  <a:pt x="3454269" y="1284771"/>
                  <a:pt x="3503800" y="1435118"/>
                </a:cubicBezTo>
                <a:cubicBezTo>
                  <a:pt x="3553331" y="1585465"/>
                  <a:pt x="3470898" y="1711121"/>
                  <a:pt x="3503800" y="1962735"/>
                </a:cubicBezTo>
                <a:cubicBezTo>
                  <a:pt x="3536702" y="2214349"/>
                  <a:pt x="3481392" y="2237136"/>
                  <a:pt x="3503800" y="2453419"/>
                </a:cubicBezTo>
                <a:cubicBezTo>
                  <a:pt x="3526208" y="2669702"/>
                  <a:pt x="3496576" y="2848704"/>
                  <a:pt x="3503800" y="3054902"/>
                </a:cubicBezTo>
                <a:cubicBezTo>
                  <a:pt x="3511024" y="3261100"/>
                  <a:pt x="3473288" y="3380471"/>
                  <a:pt x="3503800" y="3693319"/>
                </a:cubicBezTo>
                <a:cubicBezTo>
                  <a:pt x="3265444" y="3709059"/>
                  <a:pt x="3224199" y="3690151"/>
                  <a:pt x="2954871" y="3693319"/>
                </a:cubicBezTo>
                <a:cubicBezTo>
                  <a:pt x="2685543" y="3696487"/>
                  <a:pt x="2542055" y="3629079"/>
                  <a:pt x="2300829" y="3693319"/>
                </a:cubicBezTo>
                <a:cubicBezTo>
                  <a:pt x="2059603" y="3757559"/>
                  <a:pt x="2008010" y="3673907"/>
                  <a:pt x="1821976" y="3693319"/>
                </a:cubicBezTo>
                <a:cubicBezTo>
                  <a:pt x="1635942" y="3712731"/>
                  <a:pt x="1462946" y="3647204"/>
                  <a:pt x="1308085" y="3693319"/>
                </a:cubicBezTo>
                <a:cubicBezTo>
                  <a:pt x="1153224" y="3739434"/>
                  <a:pt x="917429" y="3649497"/>
                  <a:pt x="794195" y="3693319"/>
                </a:cubicBezTo>
                <a:cubicBezTo>
                  <a:pt x="670961" y="3737141"/>
                  <a:pt x="268104" y="3652392"/>
                  <a:pt x="0" y="3693319"/>
                </a:cubicBezTo>
                <a:cubicBezTo>
                  <a:pt x="-53096" y="3527717"/>
                  <a:pt x="42957" y="3385604"/>
                  <a:pt x="0" y="3239568"/>
                </a:cubicBezTo>
                <a:cubicBezTo>
                  <a:pt x="-42957" y="3093532"/>
                  <a:pt x="59891" y="2861795"/>
                  <a:pt x="0" y="2711951"/>
                </a:cubicBezTo>
                <a:cubicBezTo>
                  <a:pt x="-59891" y="2562107"/>
                  <a:pt x="26028" y="2356273"/>
                  <a:pt x="0" y="2258201"/>
                </a:cubicBezTo>
                <a:cubicBezTo>
                  <a:pt x="-26028" y="2160129"/>
                  <a:pt x="13148" y="1915416"/>
                  <a:pt x="0" y="1804450"/>
                </a:cubicBezTo>
                <a:cubicBezTo>
                  <a:pt x="-13148" y="1693484"/>
                  <a:pt x="26555" y="1377516"/>
                  <a:pt x="0" y="1239900"/>
                </a:cubicBezTo>
                <a:cubicBezTo>
                  <a:pt x="-26555" y="1102284"/>
                  <a:pt x="66406" y="795222"/>
                  <a:pt x="0" y="675350"/>
                </a:cubicBezTo>
                <a:cubicBezTo>
                  <a:pt x="-66406" y="555478"/>
                  <a:pt x="47234" y="169477"/>
                  <a:pt x="0" y="0"/>
                </a:cubicBezTo>
                <a:close/>
              </a:path>
            </a:pathLst>
          </a:custGeom>
          <a:solidFill>
            <a:srgbClr val="43B6C8"/>
          </a:solidFill>
          <a:ln>
            <a:solidFill>
              <a:srgbClr val="098B8E"/>
            </a:solidFill>
            <a:extLst>
              <a:ext uri="{C807C97D-BFC1-408E-A445-0C87EB9F89A2}">
                <ask:lineSketchStyleProps xmlns:ask="http://schemas.microsoft.com/office/drawing/2018/sketchyshapes" sd="3544696779">
                  <a:prstGeom prst="rect">
                    <a:avLst/>
                  </a:prstGeom>
                  <ask:type>
                    <ask:lineSketchScribble/>
                  </ask:type>
                </ask:lineSketchStyleProps>
              </a:ext>
            </a:extLst>
          </a:ln>
        </p:spPr>
        <p:txBody>
          <a:bodyPr wrap="square">
            <a:spAutoFit/>
          </a:bodyPr>
          <a:lstStyle/>
          <a:p>
            <a:pPr marL="285750" indent="-285750" algn="just" rtl="1">
              <a:buFont typeface="Arial" panose="020B0604020202020204" pitchFamily="34" charset="0"/>
              <a:buChar char="•"/>
            </a:pPr>
            <a:r>
              <a:rPr lang="ar-IQ" dirty="0">
                <a:solidFill>
                  <a:schemeClr val="bg1"/>
                </a:solidFill>
              </a:rPr>
              <a:t>تكامل هانكاوت</a:t>
            </a:r>
            <a:r>
              <a:rPr lang="ar-IQ" dirty="0">
                <a:latin typeface="Google Sans"/>
              </a:rPr>
              <a:t> </a:t>
            </a:r>
            <a:r>
              <a:rPr lang="ar-IQ" dirty="0">
                <a:solidFill>
                  <a:schemeClr val="bg1"/>
                </a:solidFill>
              </a:rPr>
              <a:t>ميت لانشاء رابط اجتماع فريد لكل صف.</a:t>
            </a:r>
          </a:p>
          <a:p>
            <a:pPr marL="285750" indent="-285750" algn="just" rtl="1">
              <a:buFont typeface="Arial" panose="020B0604020202020204" pitchFamily="34" charset="0"/>
              <a:buChar char="•"/>
            </a:pPr>
            <a:r>
              <a:rPr lang="ar-IQ" dirty="0">
                <a:solidFill>
                  <a:schemeClr val="bg1"/>
                </a:solidFill>
              </a:rPr>
              <a:t>يعرض هانكاوت ميت في صفحتي الدفق والعمل الصفي</a:t>
            </a:r>
          </a:p>
          <a:p>
            <a:pPr marL="285750" indent="-285750" algn="just" rtl="1">
              <a:buFont typeface="Arial" panose="020B0604020202020204" pitchFamily="34" charset="0"/>
              <a:buChar char="•"/>
            </a:pPr>
            <a:r>
              <a:rPr lang="ar-IQ" dirty="0">
                <a:solidFill>
                  <a:schemeClr val="bg1"/>
                </a:solidFill>
              </a:rPr>
              <a:t>يعمل الرابط كمساحة اجتماع مخصصة لكل صف, مما يجعل الانضمام سهلا للمعلم والطالب</a:t>
            </a:r>
          </a:p>
          <a:p>
            <a:pPr marL="285750" indent="-285750" algn="just" rtl="1">
              <a:buFont typeface="Arial" panose="020B0604020202020204" pitchFamily="34" charset="0"/>
              <a:buChar char="•"/>
            </a:pPr>
            <a:r>
              <a:rPr lang="ar-IQ" dirty="0">
                <a:solidFill>
                  <a:schemeClr val="bg1"/>
                </a:solidFill>
              </a:rPr>
              <a:t>يمكن فقط للمعلم الولوج الى الاعدادات لانشاء رابط الاجتماع.</a:t>
            </a:r>
          </a:p>
          <a:p>
            <a:pPr marL="285750" indent="-285750" algn="just" rtl="1">
              <a:buFont typeface="Arial" panose="020B0604020202020204" pitchFamily="34" charset="0"/>
              <a:buChar char="•"/>
            </a:pPr>
            <a:r>
              <a:rPr lang="ar-IQ" dirty="0">
                <a:solidFill>
                  <a:schemeClr val="bg1"/>
                </a:solidFill>
              </a:rPr>
              <a:t>كل روابط الاجتماع التي يتم انشاءها بواسطة التكامل هي روابط ملقبة (لقب معين لكل رابط) لكي يستطيع المعلم ادارة المشاركين.</a:t>
            </a:r>
            <a:endParaRPr lang="en-US" dirty="0">
              <a:solidFill>
                <a:schemeClr val="bg1"/>
              </a:solidFill>
            </a:endParaRPr>
          </a:p>
        </p:txBody>
      </p:sp>
    </p:spTree>
    <p:extLst>
      <p:ext uri="{BB962C8B-B14F-4D97-AF65-F5344CB8AC3E}">
        <p14:creationId xmlns:p14="http://schemas.microsoft.com/office/powerpoint/2010/main" val="127364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rgbClr val="009BA0"/>
                </a:solidFill>
                <a:latin typeface="Arial Regular" charset="0"/>
                <a:ea typeface="Arial" charset="0"/>
                <a:cs typeface="Arial Regular" charset="0"/>
              </a:rPr>
              <a:t>متابعة الحضور عبر الانترنت او بدون اتصال بالانترنت</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373EB41-8D0B-4FD3-9D11-ECDEAF4B1BDF}"/>
              </a:ext>
            </a:extLst>
          </p:cNvPr>
          <p:cNvSpPr/>
          <p:nvPr/>
        </p:nvSpPr>
        <p:spPr>
          <a:xfrm>
            <a:off x="1049251" y="3811800"/>
            <a:ext cx="1897518" cy="1477328"/>
          </a:xfrm>
          <a:prstGeom prst="rect">
            <a:avLst/>
          </a:prstGeom>
        </p:spPr>
        <p:txBody>
          <a:bodyPr wrap="square">
            <a:spAutoFit/>
          </a:bodyPr>
          <a:lstStyle/>
          <a:p>
            <a:pPr algn="ctr"/>
            <a:r>
              <a:rPr lang="ar-IQ" b="1" i="0" dirty="0">
                <a:effectLst>
                  <a:outerShdw blurRad="38100" dist="38100" dir="2700000" algn="tl">
                    <a:srgbClr val="000000">
                      <a:alpha val="43137"/>
                    </a:srgbClr>
                  </a:outerShdw>
                </a:effectLst>
                <a:latin typeface="Google Sans"/>
              </a:rPr>
              <a:t>متابعة الحضور بدون اتصال بالانترنت باستخدام جداول بيانات جوجا</a:t>
            </a:r>
            <a:endParaRPr lang="en-US" b="1" i="0" dirty="0">
              <a:effectLst>
                <a:outerShdw blurRad="38100" dist="38100" dir="2700000" algn="tl">
                  <a:srgbClr val="000000">
                    <a:alpha val="43137"/>
                  </a:srgbClr>
                </a:outerShdw>
              </a:effectLst>
              <a:latin typeface="Google Sans"/>
            </a:endParaRPr>
          </a:p>
          <a:p>
            <a:pPr marL="285750" indent="-285750" algn="ctr">
              <a:buFont typeface="Wingdings" panose="05000000000000000000" pitchFamily="2" charset="2"/>
              <a:buChar char="q"/>
            </a:pPr>
            <a:endParaRPr lang="en-US" dirty="0">
              <a:latin typeface="Google Sans"/>
            </a:endParaRPr>
          </a:p>
        </p:txBody>
      </p:sp>
      <p:sp>
        <p:nvSpPr>
          <p:cNvPr id="6" name="Rectangle 5">
            <a:extLst>
              <a:ext uri="{FF2B5EF4-FFF2-40B4-BE49-F238E27FC236}">
                <a16:creationId xmlns:a16="http://schemas.microsoft.com/office/drawing/2014/main" id="{211DF01D-0087-40AF-B64E-863111DF00EF}"/>
              </a:ext>
            </a:extLst>
          </p:cNvPr>
          <p:cNvSpPr/>
          <p:nvPr/>
        </p:nvSpPr>
        <p:spPr>
          <a:xfrm>
            <a:off x="5893537" y="3871734"/>
            <a:ext cx="1683880" cy="1200329"/>
          </a:xfrm>
          <a:prstGeom prst="rect">
            <a:avLst/>
          </a:prstGeom>
        </p:spPr>
        <p:txBody>
          <a:bodyPr wrap="square">
            <a:spAutoFit/>
          </a:bodyPr>
          <a:lstStyle/>
          <a:p>
            <a:pPr algn="ctr" rtl="1"/>
            <a:r>
              <a:rPr lang="ar-IQ" b="1" i="0" dirty="0">
                <a:effectLst>
                  <a:outerShdw blurRad="38100" dist="38100" dir="2700000" algn="tl">
                    <a:srgbClr val="000000">
                      <a:alpha val="43137"/>
                    </a:srgbClr>
                  </a:outerShdw>
                </a:effectLst>
                <a:latin typeface="Google Sans"/>
              </a:rPr>
              <a:t>متابعة الحضور عبر الانترنت باستخدام الاسئلة</a:t>
            </a:r>
            <a:endParaRPr lang="en-US" b="1" i="0" dirty="0">
              <a:effectLst>
                <a:outerShdw blurRad="38100" dist="38100" dir="2700000" algn="tl">
                  <a:srgbClr val="000000">
                    <a:alpha val="43137"/>
                  </a:srgbClr>
                </a:outerShdw>
              </a:effectLst>
              <a:latin typeface="Google Sans"/>
            </a:endParaRPr>
          </a:p>
          <a:p>
            <a:pPr algn="ctr"/>
            <a:endParaRPr lang="en-US" dirty="0">
              <a:latin typeface="Google Sans"/>
            </a:endParaRPr>
          </a:p>
        </p:txBody>
      </p:sp>
      <p:pic>
        <p:nvPicPr>
          <p:cNvPr id="3" name="Picture 2">
            <a:extLst>
              <a:ext uri="{FF2B5EF4-FFF2-40B4-BE49-F238E27FC236}">
                <a16:creationId xmlns:a16="http://schemas.microsoft.com/office/drawing/2014/main" id="{2750ED92-1F5B-42E7-867C-3C46447F56DE}"/>
              </a:ext>
            </a:extLst>
          </p:cNvPr>
          <p:cNvPicPr>
            <a:picLocks noChangeAspect="1"/>
          </p:cNvPicPr>
          <p:nvPr/>
        </p:nvPicPr>
        <p:blipFill>
          <a:blip r:embed="rId3"/>
          <a:stretch>
            <a:fillRect/>
          </a:stretch>
        </p:blipFill>
        <p:spPr>
          <a:xfrm>
            <a:off x="4356848" y="1143648"/>
            <a:ext cx="4486203" cy="2455673"/>
          </a:xfrm>
          <a:prstGeom prst="rect">
            <a:avLst/>
          </a:prstGeom>
        </p:spPr>
      </p:pic>
      <p:pic>
        <p:nvPicPr>
          <p:cNvPr id="4" name="Picture 3">
            <a:extLst>
              <a:ext uri="{FF2B5EF4-FFF2-40B4-BE49-F238E27FC236}">
                <a16:creationId xmlns:a16="http://schemas.microsoft.com/office/drawing/2014/main" id="{55D00790-4313-4D55-A67B-DF7B708EE11E}"/>
              </a:ext>
            </a:extLst>
          </p:cNvPr>
          <p:cNvPicPr>
            <a:picLocks noChangeAspect="1"/>
          </p:cNvPicPr>
          <p:nvPr/>
        </p:nvPicPr>
        <p:blipFill>
          <a:blip r:embed="rId4"/>
          <a:stretch>
            <a:fillRect/>
          </a:stretch>
        </p:blipFill>
        <p:spPr>
          <a:xfrm>
            <a:off x="735205" y="863600"/>
            <a:ext cx="2875331" cy="2859245"/>
          </a:xfrm>
          <a:prstGeom prst="rect">
            <a:avLst/>
          </a:prstGeom>
        </p:spPr>
      </p:pic>
    </p:spTree>
    <p:extLst>
      <p:ext uri="{BB962C8B-B14F-4D97-AF65-F5344CB8AC3E}">
        <p14:creationId xmlns:p14="http://schemas.microsoft.com/office/powerpoint/2010/main" val="87015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كيف تسأل المعلم في صف جوجل الدراسي</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373EB41-8D0B-4FD3-9D11-ECDEAF4B1BDF}"/>
              </a:ext>
            </a:extLst>
          </p:cNvPr>
          <p:cNvSpPr/>
          <p:nvPr/>
        </p:nvSpPr>
        <p:spPr>
          <a:xfrm>
            <a:off x="725038" y="3812472"/>
            <a:ext cx="3416656" cy="646331"/>
          </a:xfrm>
          <a:prstGeom prst="rect">
            <a:avLst/>
          </a:prstGeom>
        </p:spPr>
        <p:txBody>
          <a:bodyPr wrap="square">
            <a:spAutoFit/>
          </a:bodyPr>
          <a:lstStyle/>
          <a:p>
            <a:pPr algn="ctr" rtl="1"/>
            <a:r>
              <a:rPr lang="ar-IQ" b="1" i="0" dirty="0">
                <a:effectLst>
                  <a:outerShdw blurRad="38100" dist="38100" dir="2700000" algn="tl">
                    <a:srgbClr val="000000">
                      <a:alpha val="43137"/>
                    </a:srgbClr>
                  </a:outerShdw>
                </a:effectLst>
                <a:latin typeface="Google Sans"/>
              </a:rPr>
              <a:t>تعليقات عامة في صفحة الدفق واثناء الواجبات</a:t>
            </a:r>
            <a:endParaRPr lang="en-US" b="1" dirty="0">
              <a:effectLst>
                <a:outerShdw blurRad="38100" dist="38100" dir="2700000" algn="tl">
                  <a:srgbClr val="000000">
                    <a:alpha val="43137"/>
                  </a:srgbClr>
                </a:outerShdw>
              </a:effectLst>
              <a:latin typeface="Google Sans"/>
            </a:endParaRPr>
          </a:p>
        </p:txBody>
      </p:sp>
      <p:sp>
        <p:nvSpPr>
          <p:cNvPr id="3" name="Rectangle 2">
            <a:extLst>
              <a:ext uri="{FF2B5EF4-FFF2-40B4-BE49-F238E27FC236}">
                <a16:creationId xmlns:a16="http://schemas.microsoft.com/office/drawing/2014/main" id="{B5BC0AE5-96CC-4C3C-87E3-39E2B06E27E9}"/>
              </a:ext>
            </a:extLst>
          </p:cNvPr>
          <p:cNvSpPr/>
          <p:nvPr/>
        </p:nvSpPr>
        <p:spPr>
          <a:xfrm>
            <a:off x="4788224" y="3812472"/>
            <a:ext cx="3199330" cy="369332"/>
          </a:xfrm>
          <a:prstGeom prst="rect">
            <a:avLst/>
          </a:prstGeom>
        </p:spPr>
        <p:txBody>
          <a:bodyPr wrap="square">
            <a:spAutoFit/>
          </a:bodyPr>
          <a:lstStyle/>
          <a:p>
            <a:pPr algn="ctr" rtl="1"/>
            <a:r>
              <a:rPr lang="ar-IQ" b="1" dirty="0">
                <a:effectLst>
                  <a:outerShdw blurRad="38100" dist="38100" dir="2700000" algn="tl">
                    <a:srgbClr val="000000">
                      <a:alpha val="43137"/>
                    </a:srgbClr>
                  </a:outerShdw>
                </a:effectLst>
                <a:latin typeface="Google Sans"/>
              </a:rPr>
              <a:t>تعليقات خاصة من خلال الواجبات</a:t>
            </a:r>
            <a:endParaRPr lang="en-US" dirty="0">
              <a:latin typeface="Google Sans"/>
            </a:endParaRPr>
          </a:p>
        </p:txBody>
      </p:sp>
      <p:pic>
        <p:nvPicPr>
          <p:cNvPr id="4" name="Picture 3">
            <a:extLst>
              <a:ext uri="{FF2B5EF4-FFF2-40B4-BE49-F238E27FC236}">
                <a16:creationId xmlns:a16="http://schemas.microsoft.com/office/drawing/2014/main" id="{2B9C2CA5-2CB7-43F6-A747-97E9C42A8654}"/>
              </a:ext>
            </a:extLst>
          </p:cNvPr>
          <p:cNvPicPr>
            <a:picLocks noChangeAspect="1"/>
          </p:cNvPicPr>
          <p:nvPr/>
        </p:nvPicPr>
        <p:blipFill>
          <a:blip r:embed="rId3"/>
          <a:stretch>
            <a:fillRect/>
          </a:stretch>
        </p:blipFill>
        <p:spPr>
          <a:xfrm>
            <a:off x="4572000" y="1346200"/>
            <a:ext cx="4377018" cy="239880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2A96C1E-FB38-497E-A473-01FEFF11281D}"/>
              </a:ext>
            </a:extLst>
          </p:cNvPr>
          <p:cNvPicPr>
            <a:picLocks noChangeAspect="1"/>
          </p:cNvPicPr>
          <p:nvPr/>
        </p:nvPicPr>
        <p:blipFill>
          <a:blip r:embed="rId4"/>
          <a:stretch>
            <a:fillRect/>
          </a:stretch>
        </p:blipFill>
        <p:spPr>
          <a:xfrm>
            <a:off x="369794" y="1327289"/>
            <a:ext cx="3909375" cy="2417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520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a16="http://schemas.microsoft.com/office/drawing/2014/main" id="{F815508E-B8AA-4D6C-931F-FA40E770392E}"/>
              </a:ext>
            </a:extLst>
          </p:cNvPr>
          <p:cNvSpPr txBox="1"/>
          <p:nvPr/>
        </p:nvSpPr>
        <p:spPr>
          <a:xfrm>
            <a:off x="4375417" y="641237"/>
            <a:ext cx="3703704" cy="2585323"/>
          </a:xfrm>
          <a:prstGeom prst="rect">
            <a:avLst/>
          </a:prstGeom>
          <a:noFill/>
        </p:spPr>
        <p:txBody>
          <a:bodyPr wrap="square" rtlCol="0">
            <a:spAutoFit/>
          </a:bodyPr>
          <a:lstStyle/>
          <a:p>
            <a:pPr algn="r" rtl="1"/>
            <a:r>
              <a:rPr lang="ar-IQ" b="1" dirty="0"/>
              <a:t>مع الاسف, لا يوجد تكامل محلي بين </a:t>
            </a:r>
            <a:r>
              <a:rPr lang="en-US" b="1" dirty="0"/>
              <a:t>H5P</a:t>
            </a:r>
            <a:r>
              <a:rPr lang="ar-IQ" b="1" dirty="0"/>
              <a:t> وصف جوجل الدراسي. ولكن, يمكن الربط مع محتوى </a:t>
            </a:r>
            <a:r>
              <a:rPr lang="en-US" b="1" dirty="0"/>
              <a:t>H5P</a:t>
            </a:r>
            <a:r>
              <a:rPr lang="ar-IQ" b="1" dirty="0"/>
              <a:t> من صف جوجل الدراسي باستخدام</a:t>
            </a:r>
            <a:endParaRPr lang="en-US" b="1" dirty="0"/>
          </a:p>
          <a:p>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شرائح جوجل (</a:t>
            </a:r>
            <a:r>
              <a:rPr lang="en-US" dirty="0">
                <a:solidFill>
                  <a:srgbClr val="000000"/>
                </a:solidFill>
                <a:latin typeface="Arial" charset="0"/>
                <a:ea typeface="Arial" charset="0"/>
                <a:cs typeface="Arial" charset="0"/>
              </a:rPr>
              <a:t>Google Slide</a:t>
            </a:r>
            <a:r>
              <a:rPr lang="ar-IQ" dirty="0">
                <a:solidFill>
                  <a:srgbClr val="000000"/>
                </a:solidFill>
                <a:latin typeface="Arial" charset="0"/>
                <a:ea typeface="Arial" charset="0"/>
                <a:cs typeface="Arial" charset="0"/>
              </a:rPr>
              <a:t>)</a:t>
            </a:r>
          </a:p>
          <a:p>
            <a:pPr marL="342900" indent="-342900" algn="r" rtl="1">
              <a:buAutoNum type="alphaLcParenR"/>
            </a:pPr>
            <a:r>
              <a:rPr lang="ar-IQ" dirty="0">
                <a:solidFill>
                  <a:srgbClr val="000000"/>
                </a:solidFill>
                <a:latin typeface="Arial" charset="0"/>
                <a:ea typeface="Arial" charset="0"/>
                <a:cs typeface="Arial" charset="0"/>
              </a:rPr>
              <a:t>مواقع جوجل (</a:t>
            </a:r>
            <a:r>
              <a:rPr lang="en-US" dirty="0">
                <a:solidFill>
                  <a:srgbClr val="000000"/>
                </a:solidFill>
                <a:latin typeface="Arial" charset="0"/>
                <a:ea typeface="Arial" charset="0"/>
                <a:cs typeface="Arial" charset="0"/>
              </a:rPr>
              <a:t>Google Site</a:t>
            </a:r>
            <a:r>
              <a:rPr lang="ar-IQ" dirty="0">
                <a:solidFill>
                  <a:srgbClr val="000000"/>
                </a:solidFill>
                <a:latin typeface="Arial" charset="0"/>
                <a:ea typeface="Arial" charset="0"/>
                <a:cs typeface="Arial" charset="0"/>
              </a:rPr>
              <a:t>)</a:t>
            </a:r>
          </a:p>
          <a:p>
            <a:pPr marL="342900" indent="-342900" algn="r" rtl="1">
              <a:buAutoNum type="alphaLcParenR"/>
            </a:pPr>
            <a:r>
              <a:rPr lang="ar-IQ" dirty="0">
                <a:solidFill>
                  <a:srgbClr val="000000"/>
                </a:solidFill>
                <a:latin typeface="Arial" charset="0"/>
                <a:ea typeface="Arial" charset="0"/>
                <a:cs typeface="Arial" charset="0"/>
              </a:rPr>
              <a:t>نماذج جوجل (</a:t>
            </a:r>
            <a:r>
              <a:rPr lang="en-US" dirty="0">
                <a:solidFill>
                  <a:srgbClr val="000000"/>
                </a:solidFill>
                <a:latin typeface="Arial" charset="0"/>
                <a:ea typeface="Arial" charset="0"/>
                <a:cs typeface="Arial" charset="0"/>
              </a:rPr>
              <a:t>Google Form</a:t>
            </a:r>
            <a:r>
              <a:rPr lang="ar-IQ" dirty="0">
                <a:solidFill>
                  <a:srgbClr val="000000"/>
                </a:solidFill>
                <a:latin typeface="Arial" charset="0"/>
                <a:ea typeface="Arial" charset="0"/>
                <a:cs typeface="Arial" charset="0"/>
              </a:rPr>
              <a:t>)</a:t>
            </a:r>
          </a:p>
          <a:p>
            <a:pPr marL="342900" indent="-342900" algn="r" rtl="1">
              <a:buAutoNum type="alphaLcParenR"/>
            </a:pPr>
            <a:r>
              <a:rPr lang="ar-IQ" dirty="0">
                <a:solidFill>
                  <a:srgbClr val="000000"/>
                </a:solidFill>
                <a:latin typeface="Arial" charset="0"/>
                <a:ea typeface="Arial" charset="0"/>
                <a:cs typeface="Arial" charset="0"/>
              </a:rPr>
              <a:t>وثائق جوجل (</a:t>
            </a:r>
            <a:r>
              <a:rPr lang="en-US" dirty="0">
                <a:solidFill>
                  <a:srgbClr val="000000"/>
                </a:solidFill>
                <a:latin typeface="Arial" charset="0"/>
                <a:ea typeface="Arial" charset="0"/>
                <a:cs typeface="Arial" charset="0"/>
              </a:rPr>
              <a:t>Google Docs</a:t>
            </a:r>
            <a:r>
              <a:rPr lang="ar-IQ" dirty="0">
                <a:solidFill>
                  <a:srgbClr val="000000"/>
                </a:solidFill>
                <a:latin typeface="Arial" charset="0"/>
                <a:ea typeface="Arial" charset="0"/>
                <a:cs typeface="Arial" charset="0"/>
              </a:rPr>
              <a:t>)</a:t>
            </a: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47457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ميزات التطبيق الجوال لصف جوجل الدراسي</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373EB41-8D0B-4FD3-9D11-ECDEAF4B1BDF}"/>
              </a:ext>
            </a:extLst>
          </p:cNvPr>
          <p:cNvSpPr/>
          <p:nvPr/>
        </p:nvSpPr>
        <p:spPr>
          <a:xfrm>
            <a:off x="191248" y="769318"/>
            <a:ext cx="6333565" cy="3323987"/>
          </a:xfrm>
          <a:prstGeom prst="rect">
            <a:avLst/>
          </a:prstGeom>
        </p:spPr>
        <p:txBody>
          <a:bodyPr wrap="square">
            <a:spAutoFit/>
          </a:bodyPr>
          <a:lstStyle/>
          <a:p>
            <a:pPr algn="just" rtl="1"/>
            <a:r>
              <a:rPr lang="ar-IQ" sz="2000" b="1" dirty="0">
                <a:effectLst>
                  <a:outerShdw blurRad="38100" dist="38100" dir="2700000" algn="tl">
                    <a:srgbClr val="000000">
                      <a:alpha val="43137"/>
                    </a:srgbClr>
                  </a:outerShdw>
                </a:effectLst>
                <a:latin typeface="Google Sans"/>
              </a:rPr>
              <a:t>ميزات التطبيق الجوال لصف جوجل الدراسي</a:t>
            </a:r>
            <a:endParaRPr lang="en-US" sz="2000" b="1" i="0" dirty="0">
              <a:effectLst>
                <a:outerShdw blurRad="38100" dist="38100" dir="2700000" algn="tl">
                  <a:srgbClr val="000000">
                    <a:alpha val="43137"/>
                  </a:srgbClr>
                </a:outerShdw>
              </a:effectLst>
              <a:latin typeface="Google Sans"/>
            </a:endParaRPr>
          </a:p>
          <a:p>
            <a:pPr algn="just"/>
            <a:endParaRPr lang="en-US" sz="1000" b="1" dirty="0">
              <a:effectLst>
                <a:outerShdw blurRad="38100" dist="38100" dir="2700000" algn="tl">
                  <a:srgbClr val="000000">
                    <a:alpha val="43137"/>
                  </a:srgbClr>
                </a:outerShdw>
              </a:effectLst>
              <a:latin typeface="Google Sans"/>
            </a:endParaRPr>
          </a:p>
          <a:p>
            <a:pPr marL="285750" indent="-285750" algn="just" rtl="1">
              <a:buFont typeface="Wingdings" panose="05000000000000000000" pitchFamily="2" charset="2"/>
              <a:buChar char="q"/>
            </a:pPr>
            <a:r>
              <a:rPr lang="ar-IQ" sz="2000" i="0" dirty="0">
                <a:solidFill>
                  <a:srgbClr val="FF0000"/>
                </a:solidFill>
                <a:effectLst>
                  <a:outerShdw blurRad="38100" dist="38100" dir="2700000" algn="tl">
                    <a:srgbClr val="000000">
                      <a:alpha val="43137"/>
                    </a:srgbClr>
                  </a:outerShdw>
                </a:effectLst>
                <a:latin typeface="Google Sans"/>
              </a:rPr>
              <a:t>الكتابة الرقمية: </a:t>
            </a:r>
            <a:r>
              <a:rPr lang="ar-IQ" sz="2000" dirty="0">
                <a:solidFill>
                  <a:srgbClr val="43B6C8"/>
                </a:solidFill>
                <a:latin typeface="Google Sans"/>
              </a:rPr>
              <a:t>تتيح للمعلم والطالب الكتابة بيدهم على وثائق جوجل وملفات </a:t>
            </a:r>
            <a:r>
              <a:rPr lang="en-US" sz="2000" dirty="0">
                <a:solidFill>
                  <a:srgbClr val="43B6C8"/>
                </a:solidFill>
                <a:latin typeface="Google Sans"/>
              </a:rPr>
              <a:t>PDF</a:t>
            </a:r>
            <a:endParaRPr lang="en-US" sz="2000" i="0" dirty="0">
              <a:solidFill>
                <a:srgbClr val="43B6C8"/>
              </a:solidFill>
              <a:latin typeface="Google Sans"/>
            </a:endParaRPr>
          </a:p>
          <a:p>
            <a:pPr marL="285750" indent="-285750" algn="just" rtl="1">
              <a:buFont typeface="Wingdings" panose="05000000000000000000" pitchFamily="2" charset="2"/>
              <a:buChar char="q"/>
            </a:pPr>
            <a:r>
              <a:rPr lang="ar-IQ" sz="2000" dirty="0">
                <a:solidFill>
                  <a:srgbClr val="FF0000"/>
                </a:solidFill>
                <a:effectLst>
                  <a:outerShdw blurRad="38100" dist="38100" dir="2700000" algn="tl">
                    <a:srgbClr val="000000">
                      <a:alpha val="43137"/>
                    </a:srgbClr>
                  </a:outerShdw>
                </a:effectLst>
                <a:latin typeface="Google Sans"/>
              </a:rPr>
              <a:t>التقاط الصور: </a:t>
            </a:r>
            <a:r>
              <a:rPr lang="ar-IQ" sz="2000" dirty="0">
                <a:solidFill>
                  <a:srgbClr val="43B6C8"/>
                </a:solidFill>
                <a:latin typeface="Google Sans"/>
              </a:rPr>
              <a:t>يمكن للطالب التقاط صورة لناتج عملهم</a:t>
            </a:r>
            <a:endParaRPr lang="en-US" sz="2000" dirty="0">
              <a:solidFill>
                <a:srgbClr val="43B6C8"/>
              </a:solidFill>
              <a:latin typeface="Google Sans"/>
            </a:endParaRPr>
          </a:p>
          <a:p>
            <a:pPr marL="285750" indent="-285750" algn="just" rtl="1">
              <a:buFont typeface="Wingdings" panose="05000000000000000000" pitchFamily="2" charset="2"/>
              <a:buChar char="q"/>
            </a:pPr>
            <a:r>
              <a:rPr lang="ar-IQ" sz="2000" i="0" dirty="0">
                <a:solidFill>
                  <a:srgbClr val="FF0000"/>
                </a:solidFill>
                <a:effectLst>
                  <a:outerShdw blurRad="38100" dist="38100" dir="2700000" algn="tl">
                    <a:srgbClr val="000000">
                      <a:alpha val="43137"/>
                    </a:srgbClr>
                  </a:outerShdw>
                </a:effectLst>
                <a:latin typeface="Google Sans"/>
              </a:rPr>
              <a:t>تسجيل مقاطع الفيديو: </a:t>
            </a:r>
            <a:r>
              <a:rPr lang="ar-IQ" sz="2000" dirty="0">
                <a:solidFill>
                  <a:srgbClr val="43B6C8"/>
                </a:solidFill>
                <a:latin typeface="Google Sans"/>
              </a:rPr>
              <a:t>يمكن </a:t>
            </a:r>
            <a:r>
              <a:rPr lang="ar-IQ" sz="2000" b="1" dirty="0">
                <a:solidFill>
                  <a:srgbClr val="43B6C8"/>
                </a:solidFill>
                <a:latin typeface="Google Sans"/>
              </a:rPr>
              <a:t>للمعلم</a:t>
            </a:r>
            <a:r>
              <a:rPr lang="ar-IQ" sz="2000" dirty="0">
                <a:solidFill>
                  <a:srgbClr val="43B6C8"/>
                </a:solidFill>
                <a:latin typeface="Google Sans"/>
              </a:rPr>
              <a:t> ادراج رسالة خاصة للصف كاعلان, ويمكن </a:t>
            </a:r>
            <a:r>
              <a:rPr lang="ar-IQ" sz="2000" b="1" dirty="0">
                <a:solidFill>
                  <a:srgbClr val="43B6C8"/>
                </a:solidFill>
                <a:latin typeface="Google Sans"/>
              </a:rPr>
              <a:t>للطلاب</a:t>
            </a:r>
            <a:r>
              <a:rPr lang="ar-IQ" sz="2000" dirty="0">
                <a:solidFill>
                  <a:srgbClr val="43B6C8"/>
                </a:solidFill>
                <a:latin typeface="Google Sans"/>
              </a:rPr>
              <a:t> تسجيل مقطع فيديو حول كيفية حل مسألة رياضية</a:t>
            </a:r>
            <a:endParaRPr lang="en-US" sz="2000" dirty="0">
              <a:solidFill>
                <a:srgbClr val="43B6C8"/>
              </a:solidFill>
              <a:latin typeface="Google Sans"/>
            </a:endParaRPr>
          </a:p>
          <a:p>
            <a:pPr marL="285750" indent="-285750" algn="just" rtl="1">
              <a:buFont typeface="Wingdings" panose="05000000000000000000" pitchFamily="2" charset="2"/>
              <a:buChar char="q"/>
            </a:pPr>
            <a:r>
              <a:rPr lang="ar-IQ" sz="2000" dirty="0">
                <a:solidFill>
                  <a:srgbClr val="FF0000"/>
                </a:solidFill>
                <a:effectLst>
                  <a:outerShdw blurRad="38100" dist="38100" dir="2700000" algn="tl">
                    <a:srgbClr val="000000">
                      <a:alpha val="43137"/>
                    </a:srgbClr>
                  </a:outerShdw>
                </a:effectLst>
                <a:latin typeface="Google Sans"/>
              </a:rPr>
              <a:t>الاشعارات: </a:t>
            </a:r>
            <a:r>
              <a:rPr lang="ar-IQ" sz="2000" dirty="0">
                <a:solidFill>
                  <a:srgbClr val="43B6C8"/>
                </a:solidFill>
                <a:latin typeface="Google Sans"/>
              </a:rPr>
              <a:t>اشعارات الجهاز, بضمنها الاهتزاز والصوت</a:t>
            </a:r>
          </a:p>
          <a:p>
            <a:pPr marL="285750" indent="-285750" algn="just" rtl="1">
              <a:buFont typeface="Wingdings" panose="05000000000000000000" pitchFamily="2" charset="2"/>
              <a:buChar char="q"/>
            </a:pPr>
            <a:r>
              <a:rPr lang="ar-IQ" sz="2000" dirty="0">
                <a:solidFill>
                  <a:srgbClr val="FF0000"/>
                </a:solidFill>
                <a:effectLst>
                  <a:outerShdw blurRad="38100" dist="38100" dir="2700000" algn="tl">
                    <a:srgbClr val="000000">
                      <a:alpha val="43137"/>
                    </a:srgbClr>
                  </a:outerShdw>
                </a:effectLst>
                <a:latin typeface="Google Sans"/>
              </a:rPr>
              <a:t>محدد الطالب: </a:t>
            </a:r>
            <a:r>
              <a:rPr lang="ar-IQ" sz="2000" dirty="0">
                <a:solidFill>
                  <a:srgbClr val="43B6C8"/>
                </a:solidFill>
                <a:latin typeface="Google Sans"/>
              </a:rPr>
              <a:t>للاجابة على الاسئلة, للقيام بدور معين, او في مواقف اخرى كحاجتك لاختيار طالب عشوائيا.</a:t>
            </a:r>
            <a:endParaRPr lang="en-US" sz="2000" dirty="0">
              <a:solidFill>
                <a:srgbClr val="43B6C8"/>
              </a:solidFill>
              <a:latin typeface="Google Sans"/>
            </a:endParaRPr>
          </a:p>
          <a:p>
            <a:pPr algn="just"/>
            <a:endParaRPr lang="en-US" sz="2000" dirty="0">
              <a:latin typeface="Google Sans"/>
            </a:endParaRPr>
          </a:p>
        </p:txBody>
      </p:sp>
      <p:pic>
        <p:nvPicPr>
          <p:cNvPr id="9" name="Picture 5">
            <a:extLst>
              <a:ext uri="{FF2B5EF4-FFF2-40B4-BE49-F238E27FC236}">
                <a16:creationId xmlns:a16="http://schemas.microsoft.com/office/drawing/2014/main" id="{81B0515D-F094-4CA1-94EC-A8ACEA06B15F}"/>
              </a:ext>
            </a:extLst>
          </p:cNvPr>
          <p:cNvPicPr>
            <a:picLocks noChangeAspect="1"/>
          </p:cNvPicPr>
          <p:nvPr/>
        </p:nvPicPr>
        <p:blipFill>
          <a:blip r:embed="rId3"/>
          <a:stretch>
            <a:fillRect/>
          </a:stretch>
        </p:blipFill>
        <p:spPr>
          <a:xfrm>
            <a:off x="7008532" y="698500"/>
            <a:ext cx="1944220" cy="392728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07B4669F-8AE5-4A6A-AD78-B352433C610F}"/>
              </a:ext>
            </a:extLst>
          </p:cNvPr>
          <p:cNvPicPr>
            <a:picLocks noChangeAspect="1"/>
          </p:cNvPicPr>
          <p:nvPr/>
        </p:nvPicPr>
        <p:blipFill>
          <a:blip r:embed="rId4"/>
          <a:stretch>
            <a:fillRect/>
          </a:stretch>
        </p:blipFill>
        <p:spPr>
          <a:xfrm>
            <a:off x="224501" y="1587331"/>
            <a:ext cx="1768290" cy="294715"/>
          </a:xfrm>
          <a:prstGeom prst="rect">
            <a:avLst/>
          </a:prstGeom>
        </p:spPr>
      </p:pic>
    </p:spTree>
    <p:extLst>
      <p:ext uri="{BB962C8B-B14F-4D97-AF65-F5344CB8AC3E}">
        <p14:creationId xmlns:p14="http://schemas.microsoft.com/office/powerpoint/2010/main" val="10218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ميزات التطبيق الجوال لصف جوجل الدراسي</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7" name="Picture 3">
            <a:extLst>
              <a:ext uri="{FF2B5EF4-FFF2-40B4-BE49-F238E27FC236}">
                <a16:creationId xmlns:a16="http://schemas.microsoft.com/office/drawing/2014/main" id="{39BA0236-34B5-4919-B5DD-665F85421EC0}"/>
              </a:ext>
            </a:extLst>
          </p:cNvPr>
          <p:cNvPicPr>
            <a:picLocks noChangeAspect="1"/>
          </p:cNvPicPr>
          <p:nvPr/>
        </p:nvPicPr>
        <p:blipFill>
          <a:blip r:embed="rId3"/>
          <a:stretch>
            <a:fillRect/>
          </a:stretch>
        </p:blipFill>
        <p:spPr>
          <a:xfrm>
            <a:off x="6197313" y="756752"/>
            <a:ext cx="2107322" cy="3732698"/>
          </a:xfrm>
          <a:prstGeom prst="rect">
            <a:avLst/>
          </a:prstGeom>
          <a:noFill/>
          <a:ln cap="flat">
            <a:noFill/>
          </a:ln>
        </p:spPr>
      </p:pic>
      <p:pic>
        <p:nvPicPr>
          <p:cNvPr id="10" name="Picture 6">
            <a:extLst>
              <a:ext uri="{FF2B5EF4-FFF2-40B4-BE49-F238E27FC236}">
                <a16:creationId xmlns:a16="http://schemas.microsoft.com/office/drawing/2014/main" id="{B8E1F192-762F-4E47-8532-509AEC948DA6}"/>
              </a:ext>
            </a:extLst>
          </p:cNvPr>
          <p:cNvPicPr>
            <a:picLocks noChangeAspect="1"/>
          </p:cNvPicPr>
          <p:nvPr/>
        </p:nvPicPr>
        <p:blipFill>
          <a:blip r:embed="rId4"/>
          <a:stretch>
            <a:fillRect/>
          </a:stretch>
        </p:blipFill>
        <p:spPr>
          <a:xfrm>
            <a:off x="3353258" y="756752"/>
            <a:ext cx="2107321" cy="3732698"/>
          </a:xfrm>
          <a:prstGeom prst="rect">
            <a:avLst/>
          </a:prstGeom>
          <a:noFill/>
          <a:ln cap="flat">
            <a:noFill/>
          </a:ln>
        </p:spPr>
      </p:pic>
      <p:pic>
        <p:nvPicPr>
          <p:cNvPr id="11" name="Picture 10">
            <a:extLst>
              <a:ext uri="{FF2B5EF4-FFF2-40B4-BE49-F238E27FC236}">
                <a16:creationId xmlns:a16="http://schemas.microsoft.com/office/drawing/2014/main" id="{3C68B12E-6B7F-4B88-91F3-E4AFFDA193CB}"/>
              </a:ext>
            </a:extLst>
          </p:cNvPr>
          <p:cNvPicPr>
            <a:picLocks noChangeAspect="1"/>
          </p:cNvPicPr>
          <p:nvPr/>
        </p:nvPicPr>
        <p:blipFill>
          <a:blip r:embed="rId5"/>
          <a:stretch>
            <a:fillRect/>
          </a:stretch>
        </p:blipFill>
        <p:spPr>
          <a:xfrm>
            <a:off x="733258" y="801460"/>
            <a:ext cx="2265436" cy="3643540"/>
          </a:xfrm>
          <a:prstGeom prst="rect">
            <a:avLst/>
          </a:prstGeom>
        </p:spPr>
      </p:pic>
      <p:sp>
        <p:nvSpPr>
          <p:cNvPr id="12" name="Rectangle 11">
            <a:extLst>
              <a:ext uri="{FF2B5EF4-FFF2-40B4-BE49-F238E27FC236}">
                <a16:creationId xmlns:a16="http://schemas.microsoft.com/office/drawing/2014/main" id="{3A0F2E48-4E76-4802-89C7-9161970CE039}"/>
              </a:ext>
            </a:extLst>
          </p:cNvPr>
          <p:cNvSpPr/>
          <p:nvPr/>
        </p:nvSpPr>
        <p:spPr>
          <a:xfrm>
            <a:off x="733258" y="4425732"/>
            <a:ext cx="1897518" cy="646331"/>
          </a:xfrm>
          <a:prstGeom prst="rect">
            <a:avLst/>
          </a:prstGeom>
        </p:spPr>
        <p:txBody>
          <a:bodyPr wrap="square">
            <a:spAutoFit/>
          </a:bodyPr>
          <a:lstStyle/>
          <a:p>
            <a:pPr algn="ctr"/>
            <a:r>
              <a:rPr lang="ar-IQ" b="1" i="0" dirty="0">
                <a:effectLst>
                  <a:outerShdw blurRad="38100" dist="38100" dir="2700000" algn="tl">
                    <a:srgbClr val="000000">
                      <a:alpha val="43137"/>
                    </a:srgbClr>
                  </a:outerShdw>
                </a:effectLst>
                <a:latin typeface="Google Sans"/>
              </a:rPr>
              <a:t>اضافة الوسائط مع صف جوجل الدراسي</a:t>
            </a:r>
            <a:endParaRPr lang="en-US" dirty="0">
              <a:latin typeface="Google Sans"/>
            </a:endParaRPr>
          </a:p>
        </p:txBody>
      </p:sp>
      <p:sp>
        <p:nvSpPr>
          <p:cNvPr id="14" name="Rectangle 13">
            <a:extLst>
              <a:ext uri="{FF2B5EF4-FFF2-40B4-BE49-F238E27FC236}">
                <a16:creationId xmlns:a16="http://schemas.microsoft.com/office/drawing/2014/main" id="{9B78FD95-4856-443E-9AAC-57651A4AD572}"/>
              </a:ext>
            </a:extLst>
          </p:cNvPr>
          <p:cNvSpPr/>
          <p:nvPr/>
        </p:nvSpPr>
        <p:spPr>
          <a:xfrm>
            <a:off x="4343400" y="4293132"/>
            <a:ext cx="2693163" cy="646331"/>
          </a:xfrm>
          <a:prstGeom prst="rect">
            <a:avLst/>
          </a:prstGeom>
        </p:spPr>
        <p:txBody>
          <a:bodyPr wrap="square">
            <a:spAutoFit/>
          </a:bodyPr>
          <a:lstStyle/>
          <a:p>
            <a:pPr algn="ctr"/>
            <a:br>
              <a:rPr lang="en-US" b="1" i="0" dirty="0">
                <a:effectLst>
                  <a:outerShdw blurRad="38100" dist="38100" dir="2700000" algn="tl">
                    <a:srgbClr val="000000">
                      <a:alpha val="43137"/>
                    </a:srgbClr>
                  </a:outerShdw>
                </a:effectLst>
                <a:latin typeface="Google Sans"/>
              </a:rPr>
            </a:br>
            <a:r>
              <a:rPr lang="ar-IQ" b="1" i="0" dirty="0">
                <a:effectLst>
                  <a:outerShdw blurRad="38100" dist="38100" dir="2700000" algn="tl">
                    <a:srgbClr val="000000">
                      <a:alpha val="43137"/>
                    </a:srgbClr>
                  </a:outerShdw>
                </a:effectLst>
                <a:latin typeface="Google Sans"/>
              </a:rPr>
              <a:t>تحديد جوجل للطلاب</a:t>
            </a:r>
            <a:endParaRPr lang="en-US" dirty="0">
              <a:latin typeface="Google Sans"/>
            </a:endParaRPr>
          </a:p>
        </p:txBody>
      </p:sp>
    </p:spTree>
    <p:extLst>
      <p:ext uri="{BB962C8B-B14F-4D97-AF65-F5344CB8AC3E}">
        <p14:creationId xmlns:p14="http://schemas.microsoft.com/office/powerpoint/2010/main" val="344373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a16="http://schemas.microsoft.com/office/drawing/2014/main" id="{F815508E-B8AA-4D6C-931F-FA40E770392E}"/>
              </a:ext>
            </a:extLst>
          </p:cNvPr>
          <p:cNvSpPr txBox="1"/>
          <p:nvPr/>
        </p:nvSpPr>
        <p:spPr>
          <a:xfrm>
            <a:off x="4571999" y="1468231"/>
            <a:ext cx="3365607" cy="1754326"/>
          </a:xfrm>
          <a:prstGeom prst="rect">
            <a:avLst/>
          </a:prstGeom>
          <a:noFill/>
        </p:spPr>
        <p:txBody>
          <a:bodyPr wrap="square" rtlCol="0">
            <a:spAutoFit/>
          </a:bodyPr>
          <a:lstStyle/>
          <a:p>
            <a:pPr algn="r" rtl="1"/>
            <a:r>
              <a:rPr lang="ar-IQ" dirty="0">
                <a:solidFill>
                  <a:srgbClr val="000000"/>
                </a:solidFill>
                <a:latin typeface="Arial" charset="0"/>
                <a:ea typeface="Arial" charset="0"/>
                <a:cs typeface="Arial" charset="0"/>
              </a:rPr>
              <a:t>لان صف جوجل الدراسي هو تطبيق جوال, يمكنه الاتصال بتطبيقات جوالة اخرى على جهازك</a:t>
            </a:r>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صح</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خطأ</a:t>
            </a: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19904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7"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ملخص التعلم من القسم2</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09032" y="1159372"/>
            <a:ext cx="8089883" cy="1754326"/>
          </a:xfrm>
          <a:prstGeom prst="rect">
            <a:avLst/>
          </a:prstGeom>
          <a:noFill/>
        </p:spPr>
        <p:txBody>
          <a:bodyPr wrap="square" rtlCol="0">
            <a:spAutoFit/>
          </a:bodyPr>
          <a:lstStyle/>
          <a:p>
            <a:pPr marL="285750" indent="-285750" algn="just" rtl="1">
              <a:buFont typeface="Arial" charset="0"/>
              <a:buChar char="•"/>
            </a:pPr>
            <a:r>
              <a:rPr lang="ar-IQ" dirty="0">
                <a:solidFill>
                  <a:schemeClr val="bg1"/>
                </a:solidFill>
                <a:latin typeface="Arial" charset="0"/>
                <a:ea typeface="Arial" charset="0"/>
                <a:cs typeface="Arial" charset="0"/>
              </a:rPr>
              <a:t>اضيفت صفحة العمل الصفي لتتيح للمعلمين تنظيم الواجبات الى وحدات واقسام. هذا يحرر قسم الدفق لاستخدامه كلوحة مناقشات.</a:t>
            </a:r>
          </a:p>
          <a:p>
            <a:pPr marL="285750" indent="-285750" algn="just" rtl="1">
              <a:buFont typeface="Arial" charset="0"/>
              <a:buChar char="•"/>
            </a:pPr>
            <a:r>
              <a:rPr lang="ar-IQ" dirty="0">
                <a:solidFill>
                  <a:schemeClr val="bg1"/>
                </a:solidFill>
                <a:latin typeface="Arial" charset="0"/>
                <a:ea typeface="Arial" charset="0"/>
                <a:cs typeface="Arial" charset="0"/>
              </a:rPr>
              <a:t>تنويع التعليم قد يعني استخدام استراتيجيات تعليمية متنوعة. او قد يتطلب من المعلم تهيئة دروس بمستويات مختلفة من الصعوبة حسب قابلية كل طالب.</a:t>
            </a:r>
          </a:p>
          <a:p>
            <a:pPr marL="285750" indent="-285750" algn="just" rtl="1">
              <a:buFont typeface="Arial" charset="0"/>
              <a:buChar char="•"/>
            </a:pPr>
            <a:r>
              <a:rPr lang="ar-IQ" dirty="0">
                <a:solidFill>
                  <a:schemeClr val="bg1"/>
                </a:solidFill>
                <a:latin typeface="Arial" charset="0"/>
                <a:ea typeface="Arial" charset="0"/>
                <a:cs typeface="Arial" charset="0"/>
              </a:rPr>
              <a:t>المحاضرة التفاعلية مصممة لمساعدة المعلم لتغطية كم كبير من المعلومات بفاعلية اكبر من المحاضرة التقليدية</a:t>
            </a:r>
            <a:endParaRPr lang="en-US"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7123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9950" y="1536671"/>
            <a:ext cx="4165286" cy="1754326"/>
          </a:xfrm>
          <a:prstGeom prst="rect">
            <a:avLst/>
          </a:prstGeom>
        </p:spPr>
        <p:txBody>
          <a:bodyPr wrap="square">
            <a:spAutoFit/>
          </a:bodyPr>
          <a:lstStyle/>
          <a:p>
            <a:pPr algn="r" rtl="1">
              <a:lnSpc>
                <a:spcPct val="150000"/>
              </a:lnSpc>
            </a:pPr>
            <a:r>
              <a:rPr lang="ar-IQ" dirty="0">
                <a:solidFill>
                  <a:srgbClr val="082C2D"/>
                </a:solidFill>
                <a:latin typeface="Arial Regular" charset="0"/>
                <a:cs typeface="Arial Regular" charset="0"/>
              </a:rPr>
              <a:t>الواجب البيتي</a:t>
            </a:r>
          </a:p>
          <a:p>
            <a:pPr algn="r" rtl="1">
              <a:lnSpc>
                <a:spcPct val="150000"/>
              </a:lnSpc>
            </a:pPr>
            <a:r>
              <a:rPr lang="ar-IQ" dirty="0">
                <a:solidFill>
                  <a:srgbClr val="082C2D"/>
                </a:solidFill>
                <a:latin typeface="Arial Regular" charset="0"/>
                <a:cs typeface="Arial Regular" charset="0"/>
              </a:rPr>
              <a:t>الدرس القادم:</a:t>
            </a:r>
          </a:p>
          <a:p>
            <a:pPr algn="r" rtl="1">
              <a:lnSpc>
                <a:spcPct val="150000"/>
              </a:lnSpc>
            </a:pPr>
            <a:r>
              <a:rPr lang="ar-IQ" dirty="0">
                <a:solidFill>
                  <a:srgbClr val="082C2D"/>
                </a:solidFill>
                <a:latin typeface="Arial Regular" charset="0"/>
                <a:cs typeface="Arial Regular" charset="0"/>
              </a:rPr>
              <a:t>الاربعاء, 10 حزيران, 5:00 – 6:30 مساء</a:t>
            </a:r>
          </a:p>
          <a:p>
            <a:pPr algn="r" rtl="1">
              <a:lnSpc>
                <a:spcPct val="150000"/>
              </a:lnSpc>
            </a:pPr>
            <a:r>
              <a:rPr lang="ar-IQ">
                <a:solidFill>
                  <a:srgbClr val="082C2D"/>
                </a:solidFill>
                <a:latin typeface="Arial Regular" charset="0"/>
                <a:cs typeface="Arial Regular" charset="0"/>
              </a:rPr>
              <a:t>واجبات الطلاب</a:t>
            </a:r>
            <a:endParaRPr lang="en-US"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11" name="Rectangle 10">
            <a:extLst>
              <a:ext uri="{FF2B5EF4-FFF2-40B4-BE49-F238E27FC236}">
                <a16:creationId xmlns:a16="http://schemas.microsoft.com/office/drawing/2014/main" id="{94C4FD59-AF5E-40F0-9F60-B6D5FB4B5E8B}"/>
              </a:ext>
            </a:extLst>
          </p:cNvPr>
          <p:cNvSpPr/>
          <p:nvPr/>
        </p:nvSpPr>
        <p:spPr>
          <a:xfrm>
            <a:off x="0" y="-1"/>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cxnSp>
        <p:nvCxnSpPr>
          <p:cNvPr id="13" name="Straight Connector 12"/>
          <p:cNvCxnSpPr>
            <a:cxnSpLocks/>
          </p:cNvCxnSpPr>
          <p:nvPr/>
        </p:nvCxnSpPr>
        <p:spPr>
          <a:xfrm flipV="1">
            <a:off x="4679950" y="704850"/>
            <a:ext cx="4000500" cy="21981"/>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91671" y="1826959"/>
            <a:ext cx="3505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الخطوات القادمة</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7BC235-DF51-4FA2-BB4B-8182FC21243E}"/>
              </a:ext>
            </a:extLst>
          </p:cNvPr>
          <p:cNvSpPr/>
          <p:nvPr/>
        </p:nvSpPr>
        <p:spPr>
          <a:xfrm>
            <a:off x="0" y="0"/>
            <a:ext cx="408022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940655" y="1827946"/>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a:solidFill>
                  <a:schemeClr val="bg1"/>
                </a:solidFill>
                <a:latin typeface="Arial Regular"/>
                <a:ea typeface="Arial" charset="0"/>
                <a:cs typeface="Arial Regular" charset="0"/>
              </a:rPr>
              <a:t>اهداف الجلسة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extBox 6"/>
          <p:cNvSpPr txBox="1"/>
          <p:nvPr/>
        </p:nvSpPr>
        <p:spPr>
          <a:xfrm>
            <a:off x="4600148" y="593786"/>
            <a:ext cx="4133718" cy="3754874"/>
          </a:xfrm>
          <a:prstGeom prst="rect">
            <a:avLst/>
          </a:prstGeom>
          <a:noFill/>
        </p:spPr>
        <p:txBody>
          <a:bodyPr wrap="square" rtlCol="0" anchor="t">
            <a:spAutoFit/>
          </a:bodyPr>
          <a:lstStyle/>
          <a:p>
            <a:pPr algn="r" rtl="1"/>
            <a:r>
              <a:rPr lang="ar-IQ" sz="2000" dirty="0">
                <a:solidFill>
                  <a:srgbClr val="082C2D"/>
                </a:solidFill>
                <a:latin typeface="Arial"/>
              </a:rPr>
              <a:t>في نهاية هذه الجلسة, ستتمكن من....</a:t>
            </a:r>
            <a:endParaRPr lang="en-US" sz="2000" dirty="0">
              <a:solidFill>
                <a:srgbClr val="082C2D"/>
              </a:solidFill>
              <a:latin typeface="Arial"/>
              <a:cs typeface="Arial"/>
            </a:endParaRPr>
          </a:p>
          <a:p>
            <a:endParaRPr lang="en-US" sz="2000" dirty="0">
              <a:solidFill>
                <a:srgbClr val="082C2D"/>
              </a:solidFill>
              <a:latin typeface="Arial"/>
              <a:cs typeface="Arial"/>
            </a:endParaRPr>
          </a:p>
          <a:p>
            <a:pPr marL="285750" lvl="0" indent="-285750" algn="just" rtl="1">
              <a:buFont typeface="Arial" panose="020B0604020202020204" pitchFamily="34" charset="0"/>
              <a:buChar char="•"/>
            </a:pPr>
            <a:r>
              <a:rPr lang="ar-IQ" dirty="0">
                <a:solidFill>
                  <a:srgbClr val="000000"/>
                </a:solidFill>
              </a:rPr>
              <a:t>التعرف على ميزات</a:t>
            </a:r>
            <a:r>
              <a:rPr lang="en-US" dirty="0">
                <a:solidFill>
                  <a:srgbClr val="000000"/>
                </a:solidFill>
              </a:rPr>
              <a:t> </a:t>
            </a:r>
            <a:r>
              <a:rPr lang="ar-IQ" dirty="0">
                <a:solidFill>
                  <a:srgbClr val="000000"/>
                </a:solidFill>
              </a:rPr>
              <a:t>صفحة العمل الصفي في صف جوجل الدراسي.</a:t>
            </a:r>
          </a:p>
          <a:p>
            <a:pPr marL="285750" lvl="0" indent="-285750" algn="just" rtl="1">
              <a:buFont typeface="Arial" panose="020B0604020202020204" pitchFamily="34" charset="0"/>
              <a:buChar char="•"/>
            </a:pPr>
            <a:r>
              <a:rPr lang="ar-IQ" dirty="0">
                <a:solidFill>
                  <a:srgbClr val="000000"/>
                </a:solidFill>
              </a:rPr>
              <a:t>ترتيب المواد, الواجبات, الامتحانات في صف جوجل الدراسي</a:t>
            </a:r>
          </a:p>
          <a:p>
            <a:pPr marL="285750" lvl="0" indent="-285750" algn="just" rtl="1">
              <a:buFont typeface="Arial" panose="020B0604020202020204" pitchFamily="34" charset="0"/>
              <a:buChar char="•"/>
            </a:pPr>
            <a:r>
              <a:rPr lang="ar-IQ" dirty="0">
                <a:solidFill>
                  <a:srgbClr val="000000"/>
                </a:solidFill>
              </a:rPr>
              <a:t>تمييز المهام لطلاب معينين</a:t>
            </a:r>
            <a:r>
              <a:rPr lang="en-US" dirty="0">
                <a:solidFill>
                  <a:srgbClr val="000000"/>
                </a:solidFill>
              </a:rPr>
              <a:t> </a:t>
            </a:r>
            <a:r>
              <a:rPr lang="ar-IQ" dirty="0">
                <a:solidFill>
                  <a:srgbClr val="000000"/>
                </a:solidFill>
              </a:rPr>
              <a:t>باستخدام ميزة التخصيص الفردي في صف جوجل الدراسي</a:t>
            </a:r>
          </a:p>
          <a:p>
            <a:pPr marL="285750" lvl="0" indent="-285750" algn="just" rtl="1">
              <a:buFont typeface="Arial" panose="020B0604020202020204" pitchFamily="34" charset="0"/>
              <a:buChar char="•"/>
            </a:pPr>
            <a:r>
              <a:rPr lang="ar-IQ" dirty="0">
                <a:solidFill>
                  <a:srgbClr val="000000"/>
                </a:solidFill>
              </a:rPr>
              <a:t>انشاء مواد تفاعلية لزيادة نشاط الطلاب</a:t>
            </a:r>
          </a:p>
          <a:p>
            <a:pPr marL="285750" lvl="0" indent="-285750" algn="just" rtl="1">
              <a:buFont typeface="Arial" panose="020B0604020202020204" pitchFamily="34" charset="0"/>
              <a:buChar char="•"/>
            </a:pPr>
            <a:r>
              <a:rPr lang="ar-IQ" dirty="0">
                <a:solidFill>
                  <a:srgbClr val="000000"/>
                </a:solidFill>
              </a:rPr>
              <a:t>عرض فوائد تكامل جوجل ميت مع صف جوجل الدراسي</a:t>
            </a:r>
          </a:p>
          <a:p>
            <a:pPr marL="285750" lvl="0" indent="-285750" algn="just" rtl="1">
              <a:buFont typeface="Arial" panose="020B0604020202020204" pitchFamily="34" charset="0"/>
              <a:buChar char="•"/>
            </a:pPr>
            <a:r>
              <a:rPr lang="ar-IQ" dirty="0">
                <a:solidFill>
                  <a:srgbClr val="000000"/>
                </a:solidFill>
              </a:rPr>
              <a:t>التعرف على ميزات تطبيق صف جوجل الدراسي على الهاتف النقال</a:t>
            </a:r>
            <a:endParaRPr lang="en-US" dirty="0">
              <a:solidFill>
                <a:srgbClr val="000000"/>
              </a:solidFill>
            </a:endParaRPr>
          </a:p>
        </p:txBody>
      </p:sp>
    </p:spTree>
    <p:extLst>
      <p:ext uri="{BB962C8B-B14F-4D97-AF65-F5344CB8AC3E}">
        <p14:creationId xmlns:p14="http://schemas.microsoft.com/office/powerpoint/2010/main" val="9072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ميزات صفحة العمل الصفي</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90C374DC-AFDB-4F40-A7FA-2593FFE68575}"/>
              </a:ext>
            </a:extLst>
          </p:cNvPr>
          <p:cNvSpPr/>
          <p:nvPr/>
        </p:nvSpPr>
        <p:spPr>
          <a:xfrm>
            <a:off x="542441" y="909072"/>
            <a:ext cx="8068159" cy="646331"/>
          </a:xfrm>
          <a:prstGeom prst="rect">
            <a:avLst/>
          </a:prstGeom>
        </p:spPr>
        <p:txBody>
          <a:bodyPr wrap="square">
            <a:spAutoFit/>
          </a:bodyPr>
          <a:lstStyle/>
          <a:p>
            <a:pPr algn="just" rtl="1"/>
            <a:r>
              <a:rPr lang="ar-IQ" i="0" dirty="0">
                <a:latin typeface="Google Sans"/>
              </a:rPr>
              <a:t>هي الصفحة التي يستخدمها المعلم للقيام بالنشاطات التالية: نشر الواجبات, الاختبارات, المواد, ولانشاء مواضيع منظمة, استخدام هانكاوت ميت والانتقال الى التقويم ومحرك جوجل.</a:t>
            </a:r>
            <a:endParaRPr lang="en-US" b="1" dirty="0">
              <a:solidFill>
                <a:srgbClr val="FF0000"/>
              </a:solidFill>
              <a:latin typeface="Google Sans"/>
            </a:endParaRPr>
          </a:p>
        </p:txBody>
      </p:sp>
    </p:spTree>
    <p:extLst>
      <p:ext uri="{BB962C8B-B14F-4D97-AF65-F5344CB8AC3E}">
        <p14:creationId xmlns:p14="http://schemas.microsoft.com/office/powerpoint/2010/main" val="338694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التنظيم من خلال موضوع</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373EB41-8D0B-4FD3-9D11-ECDEAF4B1BDF}"/>
              </a:ext>
            </a:extLst>
          </p:cNvPr>
          <p:cNvSpPr/>
          <p:nvPr/>
        </p:nvSpPr>
        <p:spPr>
          <a:xfrm>
            <a:off x="533400" y="1311045"/>
            <a:ext cx="6181301" cy="2585323"/>
          </a:xfrm>
          <a:prstGeom prst="rect">
            <a:avLst/>
          </a:prstGeom>
        </p:spPr>
        <p:txBody>
          <a:bodyPr wrap="square">
            <a:spAutoFit/>
          </a:bodyPr>
          <a:lstStyle/>
          <a:p>
            <a:pPr marL="285750" indent="-285750" algn="r" rtl="1">
              <a:buFont typeface="Wingdings" panose="05000000000000000000" pitchFamily="2" charset="2"/>
              <a:buChar char="q"/>
            </a:pPr>
            <a:r>
              <a:rPr lang="ar-IQ" dirty="0">
                <a:latin typeface="Google Sans"/>
              </a:rPr>
              <a:t>تنظيم المصادر في صفحة «حول» «</a:t>
            </a:r>
            <a:r>
              <a:rPr lang="en-US" dirty="0">
                <a:latin typeface="Google Sans"/>
              </a:rPr>
              <a:t>About</a:t>
            </a:r>
            <a:r>
              <a:rPr lang="ar-IQ" dirty="0">
                <a:latin typeface="Google Sans"/>
              </a:rPr>
              <a:t>». هل لديك مصادر تريد للمتعلم الوصول اليها طوال مدة الدورة او خلال دراسة وحدة معينة؟ اضف هذه المصادر الى قسم المواد في صفحة حول «</a:t>
            </a:r>
            <a:r>
              <a:rPr lang="en-US" dirty="0">
                <a:latin typeface="Google Sans"/>
              </a:rPr>
              <a:t>About</a:t>
            </a:r>
            <a:r>
              <a:rPr lang="ar-IQ" dirty="0">
                <a:latin typeface="Google Sans"/>
              </a:rPr>
              <a:t>» حتى لا تضيع في الدفق.</a:t>
            </a:r>
            <a:endParaRPr lang="en-US" dirty="0">
              <a:latin typeface="Google Sans"/>
            </a:endParaRPr>
          </a:p>
          <a:p>
            <a:pPr marL="285750" indent="-285750">
              <a:buFont typeface="Wingdings" panose="05000000000000000000" pitchFamily="2" charset="2"/>
              <a:buChar char="q"/>
            </a:pPr>
            <a:endParaRPr lang="en-US" dirty="0">
              <a:latin typeface="Google Sans"/>
            </a:endParaRPr>
          </a:p>
          <a:p>
            <a:pPr marL="285750" indent="-285750" algn="just" rtl="1">
              <a:buFont typeface="Wingdings" panose="05000000000000000000" pitchFamily="2" charset="2"/>
              <a:buChar char="q"/>
            </a:pPr>
            <a:r>
              <a:rPr lang="ar-IQ" dirty="0">
                <a:latin typeface="Google Sans"/>
              </a:rPr>
              <a:t>استخدم المواضيع لمتابعة الوحدات التي قمت بتدريسها. حين تقوم بانشاء الاعلانات والواجبات, استخدم خيار الموضوع لتخصيص اسم الوحدة. نظرة سريعة الى العمود اليسار في واجهة الصف تجعلك تعرف الوحدات التي قمت بتغطيتها.</a:t>
            </a:r>
            <a:endParaRPr lang="en-US" dirty="0">
              <a:latin typeface="Google Sans"/>
            </a:endParaRPr>
          </a:p>
          <a:p>
            <a:endParaRPr lang="en-US" dirty="0">
              <a:latin typeface="Google Sans"/>
            </a:endParaRPr>
          </a:p>
        </p:txBody>
      </p:sp>
      <p:pic>
        <p:nvPicPr>
          <p:cNvPr id="7" name="Picture 6">
            <a:extLst>
              <a:ext uri="{FF2B5EF4-FFF2-40B4-BE49-F238E27FC236}">
                <a16:creationId xmlns:a16="http://schemas.microsoft.com/office/drawing/2014/main" id="{88785852-EF61-49ED-8B16-B38622CDDDF4}"/>
              </a:ext>
            </a:extLst>
          </p:cNvPr>
          <p:cNvPicPr>
            <a:picLocks noChangeAspect="1"/>
          </p:cNvPicPr>
          <p:nvPr/>
        </p:nvPicPr>
        <p:blipFill>
          <a:blip r:embed="rId3"/>
          <a:stretch>
            <a:fillRect/>
          </a:stretch>
        </p:blipFill>
        <p:spPr>
          <a:xfrm>
            <a:off x="7044944" y="776242"/>
            <a:ext cx="1692377" cy="4130721"/>
          </a:xfrm>
          <a:prstGeom prst="rect">
            <a:avLst/>
          </a:prstGeom>
        </p:spPr>
      </p:pic>
      <p:sp>
        <p:nvSpPr>
          <p:cNvPr id="9" name="Arrow: Right 8">
            <a:extLst>
              <a:ext uri="{FF2B5EF4-FFF2-40B4-BE49-F238E27FC236}">
                <a16:creationId xmlns:a16="http://schemas.microsoft.com/office/drawing/2014/main" id="{A48E743F-0E41-48E1-BE2D-6C2EC049ACF6}"/>
              </a:ext>
            </a:extLst>
          </p:cNvPr>
          <p:cNvSpPr/>
          <p:nvPr/>
        </p:nvSpPr>
        <p:spPr>
          <a:xfrm>
            <a:off x="2938183" y="4069836"/>
            <a:ext cx="2749133" cy="839228"/>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IQ" dirty="0"/>
              <a:t>بشكل عملي</a:t>
            </a:r>
            <a:endParaRPr lang="en-US" dirty="0"/>
          </a:p>
        </p:txBody>
      </p:sp>
    </p:spTree>
    <p:extLst>
      <p:ext uri="{BB962C8B-B14F-4D97-AF65-F5344CB8AC3E}">
        <p14:creationId xmlns:p14="http://schemas.microsoft.com/office/powerpoint/2010/main" val="51291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a16="http://schemas.microsoft.com/office/drawing/2014/main" id="{F815508E-B8AA-4D6C-931F-FA40E770392E}"/>
              </a:ext>
            </a:extLst>
          </p:cNvPr>
          <p:cNvSpPr txBox="1"/>
          <p:nvPr/>
        </p:nvSpPr>
        <p:spPr>
          <a:xfrm>
            <a:off x="4571999" y="1468231"/>
            <a:ext cx="3703704" cy="2031325"/>
          </a:xfrm>
          <a:prstGeom prst="rect">
            <a:avLst/>
          </a:prstGeom>
          <a:noFill/>
        </p:spPr>
        <p:txBody>
          <a:bodyPr wrap="square" rtlCol="0">
            <a:spAutoFit/>
          </a:bodyPr>
          <a:lstStyle/>
          <a:p>
            <a:pPr algn="r" rtl="1"/>
            <a:r>
              <a:rPr lang="ar-IQ" b="1" dirty="0"/>
              <a:t>يمكن ان يشكل الموضوع فئة كل منشور, اعلان, واجب, مواد مما يتيح ان يتم تنظيمها بفاعلية.</a:t>
            </a:r>
            <a:endParaRPr lang="en-US" b="1" dirty="0"/>
          </a:p>
          <a:p>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صح</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خطأ</a:t>
            </a: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02194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rgbClr val="009BA0"/>
                </a:solidFill>
                <a:latin typeface="Arial Regular" charset="0"/>
                <a:ea typeface="Arial" charset="0"/>
                <a:cs typeface="Arial Regular" charset="0"/>
              </a:rPr>
              <a:t>التخصيص لمجاميع معينة</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59408"/>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4CF92D9-598B-46E2-B6B3-F1321844EEBF}"/>
              </a:ext>
            </a:extLst>
          </p:cNvPr>
          <p:cNvPicPr>
            <a:picLocks noChangeAspect="1"/>
          </p:cNvPicPr>
          <p:nvPr/>
        </p:nvPicPr>
        <p:blipFill>
          <a:blip r:embed="rId3"/>
          <a:stretch>
            <a:fillRect/>
          </a:stretch>
        </p:blipFill>
        <p:spPr>
          <a:xfrm>
            <a:off x="6832190" y="863600"/>
            <a:ext cx="2185267" cy="3625850"/>
          </a:xfrm>
          <a:prstGeom prst="rect">
            <a:avLst/>
          </a:prstGeom>
        </p:spPr>
      </p:pic>
      <p:pic>
        <p:nvPicPr>
          <p:cNvPr id="11" name="Picture 10">
            <a:extLst>
              <a:ext uri="{FF2B5EF4-FFF2-40B4-BE49-F238E27FC236}">
                <a16:creationId xmlns:a16="http://schemas.microsoft.com/office/drawing/2014/main" id="{952A055B-0ADD-4957-8532-979D4E070021}"/>
              </a:ext>
            </a:extLst>
          </p:cNvPr>
          <p:cNvPicPr>
            <a:picLocks noChangeAspect="1"/>
          </p:cNvPicPr>
          <p:nvPr/>
        </p:nvPicPr>
        <p:blipFill>
          <a:blip r:embed="rId4"/>
          <a:stretch>
            <a:fillRect/>
          </a:stretch>
        </p:blipFill>
        <p:spPr>
          <a:xfrm>
            <a:off x="4508314" y="863600"/>
            <a:ext cx="2185267" cy="3625850"/>
          </a:xfrm>
          <a:prstGeom prst="rect">
            <a:avLst/>
          </a:prstGeom>
        </p:spPr>
      </p:pic>
      <p:sp>
        <p:nvSpPr>
          <p:cNvPr id="12" name="Rectangle 11">
            <a:extLst>
              <a:ext uri="{FF2B5EF4-FFF2-40B4-BE49-F238E27FC236}">
                <a16:creationId xmlns:a16="http://schemas.microsoft.com/office/drawing/2014/main" id="{DBDFB95D-EDD1-4691-B81E-8008B3CA7E48}"/>
              </a:ext>
            </a:extLst>
          </p:cNvPr>
          <p:cNvSpPr/>
          <p:nvPr/>
        </p:nvSpPr>
        <p:spPr>
          <a:xfrm>
            <a:off x="4710575" y="4566723"/>
            <a:ext cx="1780744" cy="369332"/>
          </a:xfrm>
          <a:prstGeom prst="rect">
            <a:avLst/>
          </a:prstGeom>
        </p:spPr>
        <p:txBody>
          <a:bodyPr wrap="none">
            <a:spAutoFit/>
          </a:bodyPr>
          <a:lstStyle/>
          <a:p>
            <a:r>
              <a:rPr lang="en-US" dirty="0">
                <a:latin typeface="Google Sans"/>
              </a:rPr>
              <a:t>Specific Students</a:t>
            </a:r>
            <a:endParaRPr lang="en-US" dirty="0"/>
          </a:p>
        </p:txBody>
      </p:sp>
      <p:sp>
        <p:nvSpPr>
          <p:cNvPr id="14" name="Rectangle 13">
            <a:extLst>
              <a:ext uri="{FF2B5EF4-FFF2-40B4-BE49-F238E27FC236}">
                <a16:creationId xmlns:a16="http://schemas.microsoft.com/office/drawing/2014/main" id="{161CCB81-B748-4A18-8689-0E77AA4070A3}"/>
              </a:ext>
            </a:extLst>
          </p:cNvPr>
          <p:cNvSpPr/>
          <p:nvPr/>
        </p:nvSpPr>
        <p:spPr>
          <a:xfrm>
            <a:off x="7056287" y="4566723"/>
            <a:ext cx="1624163" cy="369332"/>
          </a:xfrm>
          <a:prstGeom prst="rect">
            <a:avLst/>
          </a:prstGeom>
        </p:spPr>
        <p:txBody>
          <a:bodyPr wrap="none">
            <a:spAutoFit/>
          </a:bodyPr>
          <a:lstStyle/>
          <a:p>
            <a:r>
              <a:rPr lang="en-US" dirty="0">
                <a:latin typeface="Google Sans"/>
              </a:rPr>
              <a:t>Specific Classes</a:t>
            </a:r>
            <a:endParaRPr lang="en-US" dirty="0"/>
          </a:p>
        </p:txBody>
      </p:sp>
      <p:sp>
        <p:nvSpPr>
          <p:cNvPr id="15" name="Rectangle 14">
            <a:extLst>
              <a:ext uri="{FF2B5EF4-FFF2-40B4-BE49-F238E27FC236}">
                <a16:creationId xmlns:a16="http://schemas.microsoft.com/office/drawing/2014/main" id="{CD5DD6C9-4053-469C-AB61-DA6D83D66EB3}"/>
              </a:ext>
            </a:extLst>
          </p:cNvPr>
          <p:cNvSpPr/>
          <p:nvPr/>
        </p:nvSpPr>
        <p:spPr>
          <a:xfrm>
            <a:off x="158980" y="2963488"/>
            <a:ext cx="4253087" cy="1477328"/>
          </a:xfrm>
          <a:prstGeom prst="rect">
            <a:avLst/>
          </a:prstGeom>
        </p:spPr>
        <p:txBody>
          <a:bodyPr wrap="none">
            <a:spAutoFit/>
          </a:bodyPr>
          <a:lstStyle/>
          <a:p>
            <a:pPr marL="285750" indent="-285750" algn="r" rtl="1">
              <a:buFont typeface="Wingdings" panose="05000000000000000000" pitchFamily="2" charset="2"/>
              <a:buChar char="§"/>
            </a:pPr>
            <a:r>
              <a:rPr lang="ar-IQ" b="1" dirty="0">
                <a:solidFill>
                  <a:srgbClr val="FF0000"/>
                </a:solidFill>
                <a:latin typeface="Google Sans"/>
              </a:rPr>
              <a:t>التخصيص بحسب الطلاب</a:t>
            </a:r>
          </a:p>
          <a:p>
            <a:pPr marL="285750" indent="-285750" algn="r" rtl="1">
              <a:buFont typeface="Wingdings" panose="05000000000000000000" pitchFamily="2" charset="2"/>
              <a:buChar char="§"/>
            </a:pPr>
            <a:endParaRPr lang="ar-IQ" b="1" dirty="0">
              <a:solidFill>
                <a:srgbClr val="FF0000"/>
              </a:solidFill>
              <a:latin typeface="Google Sans"/>
            </a:endParaRPr>
          </a:p>
          <a:p>
            <a:pPr marL="285750" indent="-285750" algn="r" rtl="1">
              <a:buFont typeface="Wingdings" panose="05000000000000000000" pitchFamily="2" charset="2"/>
              <a:buChar char="§"/>
            </a:pPr>
            <a:r>
              <a:rPr lang="ar-IQ" b="1" dirty="0">
                <a:solidFill>
                  <a:srgbClr val="FF0000"/>
                </a:solidFill>
                <a:latin typeface="Google Sans"/>
              </a:rPr>
              <a:t>التعيين لجميع الصفوف معا</a:t>
            </a:r>
          </a:p>
          <a:p>
            <a:pPr marL="285750" indent="-285750" algn="r" rtl="1">
              <a:buFont typeface="Wingdings" panose="05000000000000000000" pitchFamily="2" charset="2"/>
              <a:buChar char="§"/>
            </a:pPr>
            <a:endParaRPr lang="ar-IQ" b="1" dirty="0">
              <a:solidFill>
                <a:srgbClr val="FF0000"/>
              </a:solidFill>
              <a:latin typeface="Google Sans"/>
            </a:endParaRPr>
          </a:p>
          <a:p>
            <a:pPr marL="285750" indent="-285750" algn="r" rtl="1">
              <a:buFont typeface="Wingdings" panose="05000000000000000000" pitchFamily="2" charset="2"/>
              <a:buChar char="§"/>
            </a:pPr>
            <a:r>
              <a:rPr lang="ar-IQ" b="1" dirty="0">
                <a:solidFill>
                  <a:srgbClr val="FF0000"/>
                </a:solidFill>
                <a:latin typeface="Google Sans"/>
              </a:rPr>
              <a:t>يمكن القيام بذلك عن طريق البريد الالكتروني ايضا!</a:t>
            </a:r>
            <a:endParaRPr lang="en-US" b="1" dirty="0">
              <a:solidFill>
                <a:srgbClr val="FF0000"/>
              </a:solidFill>
            </a:endParaRPr>
          </a:p>
        </p:txBody>
      </p:sp>
      <p:sp>
        <p:nvSpPr>
          <p:cNvPr id="16" name="Rectangle 15">
            <a:extLst>
              <a:ext uri="{FF2B5EF4-FFF2-40B4-BE49-F238E27FC236}">
                <a16:creationId xmlns:a16="http://schemas.microsoft.com/office/drawing/2014/main" id="{3D4F42DD-1B9C-48DB-9C71-0B1AF5BBC401}"/>
              </a:ext>
            </a:extLst>
          </p:cNvPr>
          <p:cNvSpPr/>
          <p:nvPr/>
        </p:nvSpPr>
        <p:spPr>
          <a:xfrm>
            <a:off x="0" y="919120"/>
            <a:ext cx="4439010" cy="1477328"/>
          </a:xfrm>
          <a:prstGeom prst="rect">
            <a:avLst/>
          </a:prstGeom>
        </p:spPr>
        <p:txBody>
          <a:bodyPr wrap="square">
            <a:spAutoFit/>
          </a:bodyPr>
          <a:lstStyle/>
          <a:p>
            <a:pPr marL="342900" indent="-342900" algn="just" rtl="1">
              <a:buFont typeface="Wingdings" panose="05000000000000000000" pitchFamily="2" charset="2"/>
              <a:buChar char="q"/>
            </a:pPr>
            <a:r>
              <a:rPr lang="ar-IQ" dirty="0">
                <a:solidFill>
                  <a:srgbClr val="000000"/>
                </a:solidFill>
              </a:rPr>
              <a:t>ينطوي التعليم الجيد على استيعاب الطلاب ذوي الاهتمامات وأساليب وسرعات التعلم الفريدة بدلاً من تعيين نفس العمل وبنفس الوتيرة لجميع طلاب الصف. يمكنك تخصيص مهام مختلفة لطلاب معينين باستخدام ميزة التخصيص الفردي في صف جوجل الدراسي</a:t>
            </a:r>
            <a:endParaRPr lang="en-US" dirty="0">
              <a:latin typeface="Google Sans"/>
            </a:endParaRPr>
          </a:p>
        </p:txBody>
      </p:sp>
    </p:spTree>
    <p:extLst>
      <p:ext uri="{BB962C8B-B14F-4D97-AF65-F5344CB8AC3E}">
        <p14:creationId xmlns:p14="http://schemas.microsoft.com/office/powerpoint/2010/main" val="399948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AAE2DDEA-66EC-46E2-AC89-8FAAFDED8A0D}"/>
              </a:ext>
            </a:extLst>
          </p:cNvPr>
          <p:cNvSpPr/>
          <p:nvPr/>
        </p:nvSpPr>
        <p:spPr>
          <a:xfrm>
            <a:off x="248771" y="1186755"/>
            <a:ext cx="3597088" cy="2585323"/>
          </a:xfrm>
          <a:prstGeom prst="rect">
            <a:avLst/>
          </a:prstGeom>
        </p:spPr>
        <p:txBody>
          <a:bodyPr wrap="square">
            <a:spAutoFit/>
          </a:bodyPr>
          <a:lstStyle/>
          <a:p>
            <a:pPr algn="r" rtl="1"/>
            <a:r>
              <a:rPr lang="ar-IQ" dirty="0">
                <a:latin typeface="Google Sans"/>
              </a:rPr>
              <a:t>يمكن انشاء كل الوسائط في صف جوجل الدراسي لاستخدامها كمادة:</a:t>
            </a:r>
            <a:endParaRPr lang="en-US" dirty="0">
              <a:latin typeface="Google Sans"/>
            </a:endParaRPr>
          </a:p>
          <a:p>
            <a:pPr marL="285750" indent="-285750" algn="r" rtl="1">
              <a:buFont typeface="Wingdings" panose="05000000000000000000" pitchFamily="2" charset="2"/>
              <a:buChar char="q"/>
            </a:pPr>
            <a:r>
              <a:rPr lang="ar-IQ" dirty="0">
                <a:solidFill>
                  <a:srgbClr val="FF0000"/>
                </a:solidFill>
                <a:latin typeface="Google Sans"/>
              </a:rPr>
              <a:t>جوجل سلايد</a:t>
            </a:r>
            <a:r>
              <a:rPr lang="ar-IQ" dirty="0">
                <a:latin typeface="Google Sans"/>
              </a:rPr>
              <a:t> او مايكروسوفت باور بوينت</a:t>
            </a:r>
          </a:p>
          <a:p>
            <a:pPr marL="285750" indent="-285750" algn="r" rtl="1">
              <a:buFont typeface="Wingdings" panose="05000000000000000000" pitchFamily="2" charset="2"/>
              <a:buChar char="q"/>
            </a:pPr>
            <a:r>
              <a:rPr lang="ar-IQ" dirty="0">
                <a:latin typeface="Google Sans"/>
              </a:rPr>
              <a:t>وثائق جوجل أو مايكروسوفت وورد</a:t>
            </a:r>
          </a:p>
          <a:p>
            <a:pPr marL="285750" indent="-285750" algn="r" rtl="1">
              <a:buFont typeface="Wingdings" panose="05000000000000000000" pitchFamily="2" charset="2"/>
              <a:buChar char="q"/>
            </a:pPr>
            <a:r>
              <a:rPr lang="ar-IQ" dirty="0">
                <a:latin typeface="Google Sans"/>
              </a:rPr>
              <a:t>جداول بيانات جوجل او مايكروسوفت اكسل</a:t>
            </a:r>
          </a:p>
          <a:p>
            <a:pPr marL="285750" indent="-285750" algn="r" rtl="1">
              <a:buFont typeface="Wingdings" panose="05000000000000000000" pitchFamily="2" charset="2"/>
              <a:buChar char="q"/>
            </a:pPr>
            <a:r>
              <a:rPr lang="ar-IQ" dirty="0">
                <a:latin typeface="Google Sans"/>
              </a:rPr>
              <a:t>رسومات جوجل</a:t>
            </a:r>
          </a:p>
          <a:p>
            <a:pPr marL="285750" indent="-285750" algn="r" rtl="1">
              <a:buFont typeface="Wingdings" panose="05000000000000000000" pitchFamily="2" charset="2"/>
              <a:buChar char="q"/>
            </a:pPr>
            <a:r>
              <a:rPr lang="ar-IQ" dirty="0">
                <a:latin typeface="Google Sans"/>
              </a:rPr>
              <a:t>يوتيوب</a:t>
            </a:r>
          </a:p>
          <a:p>
            <a:pPr marL="285750" indent="-285750" algn="r" rtl="1">
              <a:buFont typeface="Wingdings" panose="05000000000000000000" pitchFamily="2" charset="2"/>
              <a:buChar char="q"/>
            </a:pPr>
            <a:r>
              <a:rPr lang="ar-IQ" dirty="0">
                <a:latin typeface="Google Sans"/>
              </a:rPr>
              <a:t>الاضافة من محرك جوجل او من جهازك</a:t>
            </a:r>
            <a:endParaRPr lang="en-US" dirty="0">
              <a:latin typeface="Google Sans"/>
            </a:endParaRPr>
          </a:p>
        </p:txBody>
      </p:sp>
      <p:sp>
        <p:nvSpPr>
          <p:cNvPr id="9" name="Title 1">
            <a:extLst>
              <a:ext uri="{FF2B5EF4-FFF2-40B4-BE49-F238E27FC236}">
                <a16:creationId xmlns:a16="http://schemas.microsoft.com/office/drawing/2014/main" id="{5CE82362-840C-4C31-9494-F51371509637}"/>
              </a:ext>
            </a:extLst>
          </p:cNvPr>
          <p:cNvSpPr txBox="1">
            <a:spLocks/>
          </p:cNvSpPr>
          <p:nvPr/>
        </p:nvSpPr>
        <p:spPr>
          <a:xfrm>
            <a:off x="476233"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rgbClr val="009BA0"/>
                </a:solidFill>
                <a:latin typeface="Arial Regular" charset="0"/>
                <a:ea typeface="Arial" charset="0"/>
                <a:cs typeface="Arial Regular" charset="0"/>
              </a:rPr>
              <a:t>كيفية انشاء المواد</a:t>
            </a:r>
            <a:endParaRPr lang="en-JM" sz="3400" b="1" dirty="0">
              <a:solidFill>
                <a:srgbClr val="009BA0"/>
              </a:solidFill>
              <a:latin typeface="Arial Regular" charset="0"/>
              <a:ea typeface="Arial" charset="0"/>
              <a:cs typeface="Arial Regular" charset="0"/>
            </a:endParaRPr>
          </a:p>
        </p:txBody>
      </p:sp>
      <p:grpSp>
        <p:nvGrpSpPr>
          <p:cNvPr id="12" name="Group 11">
            <a:extLst>
              <a:ext uri="{FF2B5EF4-FFF2-40B4-BE49-F238E27FC236}">
                <a16:creationId xmlns:a16="http://schemas.microsoft.com/office/drawing/2014/main" id="{312BF0E8-10CF-4A8B-A597-0062C2A8B786}"/>
              </a:ext>
            </a:extLst>
          </p:cNvPr>
          <p:cNvGrpSpPr/>
          <p:nvPr/>
        </p:nvGrpSpPr>
        <p:grpSpPr>
          <a:xfrm>
            <a:off x="3841029" y="1296409"/>
            <a:ext cx="5151327" cy="2827659"/>
            <a:chOff x="3402106" y="1661790"/>
            <a:chExt cx="5151327" cy="2827659"/>
          </a:xfrm>
        </p:grpSpPr>
        <p:pic>
          <p:nvPicPr>
            <p:cNvPr id="4" name="Picture 3">
              <a:extLst>
                <a:ext uri="{FF2B5EF4-FFF2-40B4-BE49-F238E27FC236}">
                  <a16:creationId xmlns:a16="http://schemas.microsoft.com/office/drawing/2014/main" id="{8FD59A06-0EF2-4F6E-908C-C640D79C63D1}"/>
                </a:ext>
              </a:extLst>
            </p:cNvPr>
            <p:cNvPicPr>
              <a:picLocks noChangeAspect="1"/>
            </p:cNvPicPr>
            <p:nvPr/>
          </p:nvPicPr>
          <p:blipFill rotWithShape="1">
            <a:blip r:embed="rId3"/>
            <a:srcRect l="58309" t="17094" r="5833" b="24717"/>
            <a:stretch/>
          </p:blipFill>
          <p:spPr>
            <a:xfrm>
              <a:off x="3845859" y="1661790"/>
              <a:ext cx="4707574" cy="2827659"/>
            </a:xfrm>
            <a:prstGeom prst="rect">
              <a:avLst/>
            </a:prstGeom>
          </p:spPr>
        </p:pic>
        <p:pic>
          <p:nvPicPr>
            <p:cNvPr id="10" name="Picture 9">
              <a:extLst>
                <a:ext uri="{FF2B5EF4-FFF2-40B4-BE49-F238E27FC236}">
                  <a16:creationId xmlns:a16="http://schemas.microsoft.com/office/drawing/2014/main" id="{7EEE5C3C-1F62-4045-83AC-EF90E330728D}"/>
                </a:ext>
              </a:extLst>
            </p:cNvPr>
            <p:cNvPicPr>
              <a:picLocks noChangeAspect="1"/>
            </p:cNvPicPr>
            <p:nvPr/>
          </p:nvPicPr>
          <p:blipFill>
            <a:blip r:embed="rId4"/>
            <a:stretch>
              <a:fillRect/>
            </a:stretch>
          </p:blipFill>
          <p:spPr>
            <a:xfrm>
              <a:off x="4514833" y="2789367"/>
              <a:ext cx="1219395" cy="1073796"/>
            </a:xfrm>
            <a:prstGeom prst="rect">
              <a:avLst/>
            </a:prstGeom>
          </p:spPr>
        </p:pic>
        <p:pic>
          <p:nvPicPr>
            <p:cNvPr id="11" name="Picture 10">
              <a:extLst>
                <a:ext uri="{FF2B5EF4-FFF2-40B4-BE49-F238E27FC236}">
                  <a16:creationId xmlns:a16="http://schemas.microsoft.com/office/drawing/2014/main" id="{D0BFA982-595B-4C36-9D62-C8185CE23948}"/>
                </a:ext>
              </a:extLst>
            </p:cNvPr>
            <p:cNvPicPr>
              <a:picLocks noChangeAspect="1"/>
            </p:cNvPicPr>
            <p:nvPr/>
          </p:nvPicPr>
          <p:blipFill>
            <a:blip r:embed="rId5"/>
            <a:stretch>
              <a:fillRect/>
            </a:stretch>
          </p:blipFill>
          <p:spPr>
            <a:xfrm>
              <a:off x="3402106" y="2789367"/>
              <a:ext cx="1112727" cy="1018954"/>
            </a:xfrm>
            <a:prstGeom prst="rect">
              <a:avLst/>
            </a:prstGeom>
          </p:spPr>
        </p:pic>
      </p:grpSp>
    </p:spTree>
    <p:extLst>
      <p:ext uri="{BB962C8B-B14F-4D97-AF65-F5344CB8AC3E}">
        <p14:creationId xmlns:p14="http://schemas.microsoft.com/office/powerpoint/2010/main" val="23555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a16="http://schemas.microsoft.com/office/drawing/2014/main" id="{F815508E-B8AA-4D6C-931F-FA40E770392E}"/>
              </a:ext>
            </a:extLst>
          </p:cNvPr>
          <p:cNvSpPr txBox="1"/>
          <p:nvPr/>
        </p:nvSpPr>
        <p:spPr>
          <a:xfrm>
            <a:off x="4375417" y="641237"/>
            <a:ext cx="3703704" cy="3139321"/>
          </a:xfrm>
          <a:prstGeom prst="rect">
            <a:avLst/>
          </a:prstGeom>
          <a:noFill/>
        </p:spPr>
        <p:txBody>
          <a:bodyPr wrap="square" rtlCol="0">
            <a:spAutoFit/>
          </a:bodyPr>
          <a:lstStyle/>
          <a:p>
            <a:pPr algn="r" rtl="1"/>
            <a:r>
              <a:rPr lang="ar-IQ" b="1" dirty="0"/>
              <a:t>يمكن استخدام تخصيص المهام في صف جوجل الدراسي للطلاب في الصفحات التالية</a:t>
            </a:r>
            <a:endParaRPr lang="en-US" b="1" dirty="0"/>
          </a:p>
          <a:p>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الدفق</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انشاء</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العمل الصفي</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a:solidFill>
                  <a:srgbClr val="000000"/>
                </a:solidFill>
                <a:latin typeface="Arial" charset="0"/>
                <a:ea typeface="Arial" charset="0"/>
                <a:cs typeface="Arial" charset="0"/>
              </a:rPr>
              <a:t>الاعدادات الخاصة</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260602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كيفية انشاء محاضرة تفاعلية</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79911B6-2655-4B99-BEC1-7C95903AB879}"/>
              </a:ext>
            </a:extLst>
          </p:cNvPr>
          <p:cNvSpPr/>
          <p:nvPr/>
        </p:nvSpPr>
        <p:spPr>
          <a:xfrm>
            <a:off x="506723" y="891947"/>
            <a:ext cx="8279266" cy="1754326"/>
          </a:xfrm>
          <a:prstGeom prst="rect">
            <a:avLst/>
          </a:prstGeom>
        </p:spPr>
        <p:txBody>
          <a:bodyPr wrap="square">
            <a:spAutoFit/>
          </a:bodyPr>
          <a:lstStyle/>
          <a:p>
            <a:pPr marL="285750" indent="-285750" algn="just" rtl="1">
              <a:buFont typeface="Wingdings" panose="05000000000000000000" pitchFamily="2" charset="2"/>
              <a:buChar char="q"/>
            </a:pPr>
            <a:r>
              <a:rPr lang="ar-IQ" dirty="0">
                <a:solidFill>
                  <a:srgbClr val="FF0000"/>
                </a:solidFill>
                <a:latin typeface="Google Sans"/>
              </a:rPr>
              <a:t>المحاضرات التفاعلية </a:t>
            </a:r>
            <a:r>
              <a:rPr lang="ar-IQ" dirty="0">
                <a:solidFill>
                  <a:srgbClr val="000000"/>
                </a:solidFill>
                <a:latin typeface="Google Sans"/>
              </a:rPr>
              <a:t>هي الدروس التي يدخل المعلم فيها محفزات الاشتراك والاستراحة مرة واحدة على الاقل في كل درس ليشارك الطلاب في النشاط الذي يجعلهم يعملون مباشرة بواسطة المواد.</a:t>
            </a:r>
          </a:p>
          <a:p>
            <a:pPr marL="285750" indent="-285750" algn="just" rtl="1">
              <a:buFont typeface="Wingdings" panose="05000000000000000000" pitchFamily="2" charset="2"/>
              <a:buChar char="q"/>
            </a:pPr>
            <a:endParaRPr lang="ar-IQ" dirty="0">
              <a:solidFill>
                <a:srgbClr val="000000"/>
              </a:solidFill>
              <a:latin typeface="Google Sans"/>
            </a:endParaRPr>
          </a:p>
          <a:p>
            <a:pPr marL="285750" indent="-285750" algn="just" rtl="1">
              <a:buFont typeface="Wingdings" panose="05000000000000000000" pitchFamily="2" charset="2"/>
              <a:buChar char="q"/>
            </a:pPr>
            <a:r>
              <a:rPr lang="ar-IQ" dirty="0">
                <a:solidFill>
                  <a:srgbClr val="000000"/>
                </a:solidFill>
                <a:latin typeface="Google Sans"/>
              </a:rPr>
              <a:t>يمكن انشاء المحاضرات التفاعلية بوسائل مختلفة في صف جوجل الدراسي, جوجل فورم, </a:t>
            </a:r>
            <a:r>
              <a:rPr lang="en-US" dirty="0">
                <a:solidFill>
                  <a:srgbClr val="000000"/>
                </a:solidFill>
                <a:latin typeface="Google Sans"/>
              </a:rPr>
              <a:t>H5P</a:t>
            </a:r>
            <a:r>
              <a:rPr lang="ar-IQ" dirty="0">
                <a:solidFill>
                  <a:srgbClr val="000000"/>
                </a:solidFill>
                <a:latin typeface="Google Sans"/>
              </a:rPr>
              <a:t>, و </a:t>
            </a:r>
            <a:r>
              <a:rPr lang="en-US" dirty="0" err="1">
                <a:solidFill>
                  <a:srgbClr val="000000"/>
                </a:solidFill>
                <a:latin typeface="Google Sans"/>
              </a:rPr>
              <a:t>edpuzzle</a:t>
            </a:r>
            <a:r>
              <a:rPr lang="ar-IQ" dirty="0">
                <a:solidFill>
                  <a:srgbClr val="000000"/>
                </a:solidFill>
                <a:latin typeface="Google Sans"/>
              </a:rPr>
              <a:t> وهي احدى الادوات  الي يمكن استخدامها لانشاء محاضرات تفاعلية. ويمكن ايضا استخدام جوجل سلايد لانشاء محاضرات تفاعلية.</a:t>
            </a:r>
            <a:endParaRPr lang="en-US" dirty="0">
              <a:latin typeface="Google Sans"/>
            </a:endParaRPr>
          </a:p>
        </p:txBody>
      </p:sp>
      <p:pic>
        <p:nvPicPr>
          <p:cNvPr id="2050" name="Picture 2" descr="myCred H5P | myCred">
            <a:extLst>
              <a:ext uri="{FF2B5EF4-FFF2-40B4-BE49-F238E27FC236}">
                <a16:creationId xmlns:a16="http://schemas.microsoft.com/office/drawing/2014/main" id="{FC7003D8-89D5-42A9-BA61-227D7624B81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0529" b="28466"/>
          <a:stretch/>
        </p:blipFill>
        <p:spPr bwMode="auto">
          <a:xfrm>
            <a:off x="2902358" y="3210509"/>
            <a:ext cx="2929383" cy="1201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 Icon Png, Transparent Png - kindpng">
            <a:extLst>
              <a:ext uri="{FF2B5EF4-FFF2-40B4-BE49-F238E27FC236}">
                <a16:creationId xmlns:a16="http://schemas.microsoft.com/office/drawing/2014/main" id="{8633DE08-CA52-4C9A-AA6A-E31325CC9A22}"/>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49893" y="2885034"/>
            <a:ext cx="1770023" cy="16704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dpuzzle">
            <a:extLst>
              <a:ext uri="{FF2B5EF4-FFF2-40B4-BE49-F238E27FC236}">
                <a16:creationId xmlns:a16="http://schemas.microsoft.com/office/drawing/2014/main" id="{3746F9EC-60E8-4B96-A457-7FBE495EAF3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046" t="19623" r="17226" b="19623"/>
          <a:stretch/>
        </p:blipFill>
        <p:spPr bwMode="auto">
          <a:xfrm>
            <a:off x="6368929" y="2732338"/>
            <a:ext cx="2268349" cy="189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12029"/>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documentManagement>
</p:properties>
</file>

<file path=customXml/itemProps1.xml><?xml version="1.0" encoding="utf-8"?>
<ds:datastoreItem xmlns:ds="http://schemas.openxmlformats.org/officeDocument/2006/customXml" ds:itemID="{43CC77FB-1E1E-4A38-AB6C-D888B5763998}">
  <ds:schemaRefs>
    <ds:schemaRef ds:uri="http://schemas.microsoft.com/sharepoint/v3/contenttype/forms"/>
  </ds:schemaRefs>
</ds:datastoreItem>
</file>

<file path=customXml/itemProps2.xml><?xml version="1.0" encoding="utf-8"?>
<ds:datastoreItem xmlns:ds="http://schemas.openxmlformats.org/officeDocument/2006/customXml" ds:itemID="{E7F447C9-0752-4329-A677-E1D18EA9E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c619f-6be1-405c-9b81-967050b6419b"/>
    <ds:schemaRef ds:uri="03998e33-bf9e-4dc3-96ba-2cbff5dd8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0D5C0-6E8D-4B35-8B52-284DEAD2DEA5}">
  <ds:schemaRefs>
    <ds:schemaRef ds:uri="http://schemas.microsoft.com/office/2006/metadata/properties"/>
    <ds:schemaRef ds:uri="http://schemas.microsoft.com/office/infopath/2007/PartnerControls"/>
    <ds:schemaRef ds:uri="03998e33-bf9e-4dc3-96ba-2cbff5dd88e2"/>
  </ds:schemaRefs>
</ds:datastoreItem>
</file>

<file path=docProps/app.xml><?xml version="1.0" encoding="utf-8"?>
<Properties xmlns="http://schemas.openxmlformats.org/officeDocument/2006/extended-properties" xmlns:vt="http://schemas.openxmlformats.org/officeDocument/2006/docPropsVTypes">
  <TotalTime>885</TotalTime>
  <Words>827</Words>
  <Application>Microsoft Office PowerPoint</Application>
  <PresentationFormat>On-screen Show (16:9)</PresentationFormat>
  <Paragraphs>115</Paragraphs>
  <Slides>18</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Arial</vt:lpstr>
      <vt:lpstr>Arial</vt:lpstr>
      <vt:lpstr>Arial Regular</vt:lpstr>
      <vt:lpstr>Calibri</vt:lpstr>
      <vt:lpstr>Courier New</vt:lpstr>
      <vt:lpstr>Franklin Gothic Medium</vt:lpstr>
      <vt:lpstr>Futura LT Book</vt:lpstr>
      <vt:lpstr>Google Sans</vt:lpstr>
      <vt:lpstr>Lato Light</vt:lpstr>
      <vt:lpstr>Lato Regular</vt:lpstr>
      <vt:lpstr>Mission Gothic Regular</vt:lpstr>
      <vt:lpstr>Nexa Bold</vt:lpstr>
      <vt:lpstr>Open Sans</vt:lpstr>
      <vt:lpstr>Open Sans bold</vt:lpstr>
      <vt:lpstr>PT Sans</vt:lpstr>
      <vt:lpstr>Sketch 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Oday</dc:creator>
  <cp:lastModifiedBy>Ammar Waleed Alani</cp:lastModifiedBy>
  <cp:revision>84</cp:revision>
  <dcterms:created xsi:type="dcterms:W3CDTF">2020-05-19T16:56:55Z</dcterms:created>
  <dcterms:modified xsi:type="dcterms:W3CDTF">2020-06-07T22:14:53Z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Country">
    <vt:lpwstr>1;#Iraq|ac59c231-9f26-4c18-8841-6bfb5271b5a0</vt:lpwstr>
  </property>
  <property fmtid="{D5CDD505-2E9C-101B-9397-08002B2CF9AE}" pid="4" name="Program">
    <vt:lpwstr>6;#3049|867cb341-23ac-4caa-8291-3a5e9176f1dd</vt:lpwstr>
  </property>
</Properties>
</file>