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82" r:id="rId5"/>
    <p:sldId id="671" r:id="rId6"/>
    <p:sldId id="672" r:id="rId7"/>
    <p:sldId id="589" r:id="rId8"/>
    <p:sldId id="625" r:id="rId9"/>
    <p:sldId id="668" r:id="rId10"/>
    <p:sldId id="673" r:id="rId11"/>
    <p:sldId id="674" r:id="rId12"/>
    <p:sldId id="667" r:id="rId13"/>
    <p:sldId id="626" r:id="rId14"/>
    <p:sldId id="588" r:id="rId15"/>
    <p:sldId id="654" r:id="rId16"/>
    <p:sldId id="675" r:id="rId17"/>
    <p:sldId id="656" r:id="rId18"/>
    <p:sldId id="676" r:id="rId19"/>
    <p:sldId id="657" r:id="rId20"/>
    <p:sldId id="658" r:id="rId21"/>
    <p:sldId id="677" r:id="rId22"/>
    <p:sldId id="678" r:id="rId23"/>
    <p:sldId id="679" r:id="rId24"/>
    <p:sldId id="655" r:id="rId25"/>
    <p:sldId id="680" r:id="rId26"/>
    <p:sldId id="681" r:id="rId27"/>
    <p:sldId id="682" r:id="rId28"/>
    <p:sldId id="664" r:id="rId29"/>
    <p:sldId id="659" r:id="rId30"/>
    <p:sldId id="650" r:id="rId31"/>
    <p:sldId id="653" r:id="rId32"/>
    <p:sldId id="577" r:id="rId33"/>
    <p:sldId id="565" r:id="rId3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7C9B7A-0BD7-E947-88A5-5DD01A124AFA}">
          <p14:sldIdLst/>
        </p14:section>
        <p14:section name="Click to add subtitle" id="{60E2B722-38A6-A04F-AC65-E82791577859}">
          <p14:sldIdLst>
            <p14:sldId id="582"/>
            <p14:sldId id="671"/>
            <p14:sldId id="672"/>
            <p14:sldId id="589"/>
            <p14:sldId id="625"/>
            <p14:sldId id="668"/>
            <p14:sldId id="673"/>
            <p14:sldId id="674"/>
            <p14:sldId id="667"/>
            <p14:sldId id="626"/>
            <p14:sldId id="588"/>
            <p14:sldId id="654"/>
            <p14:sldId id="675"/>
            <p14:sldId id="656"/>
            <p14:sldId id="676"/>
            <p14:sldId id="657"/>
            <p14:sldId id="658"/>
            <p14:sldId id="677"/>
            <p14:sldId id="678"/>
            <p14:sldId id="679"/>
            <p14:sldId id="655"/>
            <p14:sldId id="680"/>
            <p14:sldId id="681"/>
            <p14:sldId id="682"/>
            <p14:sldId id="664"/>
            <p14:sldId id="659"/>
            <p14:sldId id="650"/>
            <p14:sldId id="653"/>
            <p14:sldId id="577"/>
            <p14:sldId id="5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00">
          <p15:clr>
            <a:srgbClr val="A4A3A4"/>
          </p15:clr>
        </p15:guide>
        <p15:guide id="2" orient="horz" pos="2288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328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524"/>
    <a:srgbClr val="F4B505"/>
    <a:srgbClr val="0F8A7E"/>
    <a:srgbClr val="009BA0"/>
    <a:srgbClr val="43B6C8"/>
    <a:srgbClr val="18A15F"/>
    <a:srgbClr val="F4B624"/>
    <a:srgbClr val="279F5C"/>
    <a:srgbClr val="2BA15E"/>
    <a:srgbClr val="09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5288" autoAdjust="0"/>
  </p:normalViewPr>
  <p:slideViewPr>
    <p:cSldViewPr snapToGrid="0">
      <p:cViewPr>
        <p:scale>
          <a:sx n="103" d="100"/>
          <a:sy n="103" d="100"/>
        </p:scale>
        <p:origin x="-366" y="-72"/>
      </p:cViewPr>
      <p:guideLst>
        <p:guide orient="horz" pos="900"/>
        <p:guide orient="horz" pos="2288"/>
        <p:guide orient="horz" pos="1008"/>
        <p:guide pos="328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7" d="100"/>
        <a:sy n="357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253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Arial" charset="0"/>
              </a:rPr>
              <a:t>6/3/2020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7D7D0FC4-79A4-4CD6-9D21-6D2AFDDF42EC}" type="datetimeFigureOut">
              <a:rPr lang="en-JM" smtClean="0"/>
              <a:pPr/>
              <a:t>3/6/2020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28882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1004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04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2102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6583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9936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8659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1525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4263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53142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004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6065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0492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3721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377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267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6566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02325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878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</p:spPr>
        <p:txBody>
          <a:bodyPr/>
          <a:lstStyle>
            <a:lvl1pPr algn="ctr">
              <a:defRPr baseline="0">
                <a:solidFill>
                  <a:srgbClr val="009BA0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18970" y="3638551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467803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06133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467809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267206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267206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0966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096642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517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422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251602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80407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 b="0" i="0">
                <a:solidFill>
                  <a:srgbClr val="A6A6A6"/>
                </a:solidFill>
                <a:latin typeface="Arial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21944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22262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2258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2258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2258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482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482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482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482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482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0" y="1721425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67200" y="1885950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3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14001" y="1143000"/>
            <a:ext cx="1115998" cy="836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00205" y="1280705"/>
            <a:ext cx="1187997" cy="890997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172205" y="1280705"/>
            <a:ext cx="1187997" cy="890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5950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58560" y="2050475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6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6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1136447" y="2735686"/>
            <a:ext cx="1261308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651051" y="2730708"/>
            <a:ext cx="1261307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6148862" y="2730709"/>
            <a:ext cx="1261308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8" y="3389324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93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6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6" y="150993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6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400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8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5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7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32" y="1916118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ED3645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9" y="950310"/>
            <a:ext cx="2655651" cy="280035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76547" y="1350359"/>
            <a:ext cx="2190904" cy="21060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3"/>
            <a:ext cx="4267200" cy="2488997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2505696"/>
            <a:ext cx="3531476" cy="165538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2990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5" y="1028703"/>
            <a:ext cx="2304029" cy="3444125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675633" y="1595128"/>
            <a:ext cx="1758559" cy="2306198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Oval 9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1124"/>
            <a:ext cx="1828800" cy="2733740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776362" y="2457450"/>
            <a:ext cx="1395838" cy="1676400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1124"/>
            <a:ext cx="1828800" cy="2733740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947562" y="2457450"/>
            <a:ext cx="1395838" cy="16764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2528889"/>
            <a:ext cx="4622459" cy="2614613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956725"/>
            <a:ext cx="4419600" cy="21717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36203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43222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5" y="2006529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5" y="2006530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443227" y="204615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00805" y="203853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9066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624505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3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00710" y="1771650"/>
            <a:ext cx="2271095" cy="1701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2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4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3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48590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485900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463001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34645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273006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14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41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273001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14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73001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02870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i="0" kern="1200">
          <a:solidFill>
            <a:srgbClr val="343E48"/>
          </a:solidFill>
          <a:latin typeface="Lato Regular"/>
          <a:ea typeface="Arial" charset="0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.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itunes.apple.com/us/app/google-classroom/id924620788?mt=8https://itunes.apple.com/us/app/google-classroom/id924620788?mt=8&amp;sa=D&amp;sntz=1&amp;usg=AFQjCNGv1vIlKHKJoaEjkN4DoUQa-HWF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0" y="-23052"/>
            <a:ext cx="9144000" cy="432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6379" y="2680974"/>
            <a:ext cx="8927868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algn="r" rtl="1"/>
            <a:r>
              <a:rPr lang="ar-IQ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اعداد الفصل الدراسي (جلب عمل الطلاب على الانترنت) الجزء الاول</a:t>
            </a:r>
            <a:endParaRPr lang="en-US" sz="4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999" y="4393506"/>
            <a:ext cx="756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2800" b="1" dirty="0" smtClean="0">
                <a:latin typeface="Arial" charset="0"/>
                <a:ea typeface="Arial" charset="0"/>
                <a:cs typeface="Arial" charset="0"/>
              </a:rPr>
              <a:t>الوحدة 2, القسم 3, الثلاثاء, 4 حزيران, 5:00 – 6:30 مساء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ارضية </a:t>
            </a:r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الصف (</a:t>
            </a:r>
            <a:r>
              <a:rPr lang="en-US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Classroom Tile</a:t>
            </a:r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)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39548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8E01BF-EF00-4CA3-A06B-0FDD8F4491FF}"/>
              </a:ext>
            </a:extLst>
          </p:cNvPr>
          <p:cNvSpPr/>
          <p:nvPr/>
        </p:nvSpPr>
        <p:spPr>
          <a:xfrm>
            <a:off x="162520" y="911084"/>
            <a:ext cx="32911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انشاء صف او الانضمام لصف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اظهار جميع الصفوف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المهام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تقويم الاحداث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الدروس المؤرشفة (للمعلم فقط)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الاعدادات العامة</a:t>
            </a:r>
            <a:endParaRPr lang="en-US" b="1" i="0" dirty="0">
              <a:effectLst/>
              <a:latin typeface="Googl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57B58E-FBF2-42CE-91BD-FA49CCEC0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23" y="1144634"/>
            <a:ext cx="5236420" cy="294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7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اعدادات الصف العامة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177277" y="1038622"/>
            <a:ext cx="255069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الملف التعريفي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اعدادات الحساب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الاشعارات</a:t>
            </a:r>
            <a:r>
              <a:rPr lang="en-US" b="1" dirty="0" smtClean="0">
                <a:latin typeface="Google Sans"/>
              </a:rPr>
              <a:t> 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التعليقات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الصفوف التي تدرسها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اشعارات الصف</a:t>
            </a:r>
            <a:endParaRPr lang="en-US" b="1" dirty="0">
              <a:latin typeface="Google Sans"/>
            </a:endParaRPr>
          </a:p>
          <a:p>
            <a:endParaRPr lang="en-US" dirty="0">
              <a:solidFill>
                <a:srgbClr val="3C4043"/>
              </a:solidFill>
              <a:latin typeface="Google Sans"/>
            </a:endParaRPr>
          </a:p>
          <a:p>
            <a:endParaRPr lang="en-US" b="0" i="0" dirty="0">
              <a:effectLst/>
              <a:latin typeface="Google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A8F8438-62C1-4538-BFCF-E66AF8660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14" y="863600"/>
            <a:ext cx="4003336" cy="39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14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انشاء صفك الاول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728263" y="1901523"/>
            <a:ext cx="184537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اسم الصف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الجزء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المادة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الغرفة</a:t>
            </a:r>
            <a:endParaRPr lang="en-US" b="1" dirty="0">
              <a:latin typeface="Google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CFB3623-A772-432E-9047-4DD6B8D1BAD6}"/>
              </a:ext>
            </a:extLst>
          </p:cNvPr>
          <p:cNvSpPr/>
          <p:nvPr/>
        </p:nvSpPr>
        <p:spPr>
          <a:xfrm>
            <a:off x="533400" y="909135"/>
            <a:ext cx="851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000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حافظ على التنظيم</a:t>
            </a:r>
            <a:endParaRPr lang="en-US" sz="2000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r" rtl="1"/>
            <a:r>
              <a:rPr lang="ar-IQ" dirty="0" smtClean="0">
                <a:latin typeface="Google Sans"/>
              </a:rPr>
              <a:t>تضمين </a:t>
            </a:r>
            <a:r>
              <a:rPr lang="ar-IQ" dirty="0" smtClean="0">
                <a:latin typeface="Google Sans"/>
              </a:rPr>
              <a:t>السنة </a:t>
            </a:r>
            <a:r>
              <a:rPr lang="ar-IQ" dirty="0" smtClean="0">
                <a:latin typeface="Google Sans"/>
              </a:rPr>
              <a:t>الدراسية والفصل الدراسي في تسمية الصف. هذا يجعل العثور على الواجبات اسهل في السنوات القادمة</a:t>
            </a:r>
            <a:endParaRPr lang="en-US" dirty="0">
              <a:latin typeface="Google San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0C6E077-8A5B-4759-A2E0-69183965D726}"/>
              </a:ext>
            </a:extLst>
          </p:cNvPr>
          <p:cNvSpPr/>
          <p:nvPr/>
        </p:nvSpPr>
        <p:spPr>
          <a:xfrm>
            <a:off x="2947815" y="4602658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رجاء لا تكتب اسمك حين تنشأ صفا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136201-EFD3-4D83-B04E-F3522994C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37" y="1767646"/>
            <a:ext cx="2633663" cy="140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9D05157-053A-4ED9-84FB-F6DE503DA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213" y="2170128"/>
            <a:ext cx="3291573" cy="23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انشاء صفك الاول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ACCADD-6041-4A2D-8E97-9038D37C6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1" t="12375" r="38133" b="42702"/>
          <a:stretch/>
        </p:blipFill>
        <p:spPr>
          <a:xfrm>
            <a:off x="1078860" y="1317767"/>
            <a:ext cx="2387965" cy="231062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61379C5-A4C1-4011-B8E0-9EF92201728E}"/>
              </a:ext>
            </a:extLst>
          </p:cNvPr>
          <p:cNvSpPr/>
          <p:nvPr/>
        </p:nvSpPr>
        <p:spPr>
          <a:xfrm>
            <a:off x="1104900" y="839313"/>
            <a:ext cx="2216927" cy="443551"/>
          </a:xfrm>
          <a:prstGeom prst="roundRect">
            <a:avLst/>
          </a:prstGeom>
          <a:solidFill>
            <a:srgbClr val="18A15F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المعلم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4E84F99-43E5-49B8-AF68-9AF155B9BA26}"/>
              </a:ext>
            </a:extLst>
          </p:cNvPr>
          <p:cNvSpPr/>
          <p:nvPr/>
        </p:nvSpPr>
        <p:spPr>
          <a:xfrm>
            <a:off x="5092518" y="839312"/>
            <a:ext cx="2216927" cy="443551"/>
          </a:xfrm>
          <a:prstGeom prst="roundRect">
            <a:avLst/>
          </a:prstGeom>
          <a:solidFill>
            <a:srgbClr val="18A15F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الطالب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0DA8F0-F1C4-4191-BA7B-6DFE249E6B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6199" y="1247528"/>
            <a:ext cx="2289563" cy="23808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0DEBA4-1088-41C9-86DD-D3DD5FE4193E}"/>
              </a:ext>
            </a:extLst>
          </p:cNvPr>
          <p:cNvSpPr/>
          <p:nvPr/>
        </p:nvSpPr>
        <p:spPr>
          <a:xfrm>
            <a:off x="5092518" y="3737514"/>
            <a:ext cx="1507207" cy="369332"/>
          </a:xfrm>
          <a:custGeom>
            <a:avLst/>
            <a:gdLst>
              <a:gd name="connsiteX0" fmla="*/ 0 w 1507207"/>
              <a:gd name="connsiteY0" fmla="*/ 0 h 646331"/>
              <a:gd name="connsiteX1" fmla="*/ 532546 w 1507207"/>
              <a:gd name="connsiteY1" fmla="*/ 0 h 646331"/>
              <a:gd name="connsiteX2" fmla="*/ 1050021 w 1507207"/>
              <a:gd name="connsiteY2" fmla="*/ 0 h 646331"/>
              <a:gd name="connsiteX3" fmla="*/ 1507207 w 1507207"/>
              <a:gd name="connsiteY3" fmla="*/ 0 h 646331"/>
              <a:gd name="connsiteX4" fmla="*/ 1507207 w 1507207"/>
              <a:gd name="connsiteY4" fmla="*/ 303776 h 646331"/>
              <a:gd name="connsiteX5" fmla="*/ 1507207 w 1507207"/>
              <a:gd name="connsiteY5" fmla="*/ 646331 h 646331"/>
              <a:gd name="connsiteX6" fmla="*/ 1050021 w 1507207"/>
              <a:gd name="connsiteY6" fmla="*/ 646331 h 646331"/>
              <a:gd name="connsiteX7" fmla="*/ 562691 w 1507207"/>
              <a:gd name="connsiteY7" fmla="*/ 646331 h 646331"/>
              <a:gd name="connsiteX8" fmla="*/ 0 w 1507207"/>
              <a:gd name="connsiteY8" fmla="*/ 646331 h 646331"/>
              <a:gd name="connsiteX9" fmla="*/ 0 w 1507207"/>
              <a:gd name="connsiteY9" fmla="*/ 316702 h 646331"/>
              <a:gd name="connsiteX10" fmla="*/ 0 w 1507207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7207" h="646331" fill="none" extrusionOk="0">
                <a:moveTo>
                  <a:pt x="0" y="0"/>
                </a:moveTo>
                <a:cubicBezTo>
                  <a:pt x="167909" y="-61965"/>
                  <a:pt x="315707" y="9389"/>
                  <a:pt x="532546" y="0"/>
                </a:cubicBezTo>
                <a:cubicBezTo>
                  <a:pt x="749385" y="-9389"/>
                  <a:pt x="922507" y="29483"/>
                  <a:pt x="1050021" y="0"/>
                </a:cubicBezTo>
                <a:cubicBezTo>
                  <a:pt x="1177536" y="-29483"/>
                  <a:pt x="1362128" y="26146"/>
                  <a:pt x="1507207" y="0"/>
                </a:cubicBezTo>
                <a:cubicBezTo>
                  <a:pt x="1516948" y="137095"/>
                  <a:pt x="1471002" y="184587"/>
                  <a:pt x="1507207" y="303776"/>
                </a:cubicBezTo>
                <a:cubicBezTo>
                  <a:pt x="1543412" y="422965"/>
                  <a:pt x="1500540" y="565005"/>
                  <a:pt x="1507207" y="646331"/>
                </a:cubicBezTo>
                <a:cubicBezTo>
                  <a:pt x="1394643" y="688973"/>
                  <a:pt x="1240043" y="643215"/>
                  <a:pt x="1050021" y="646331"/>
                </a:cubicBezTo>
                <a:cubicBezTo>
                  <a:pt x="859999" y="649447"/>
                  <a:pt x="772370" y="641668"/>
                  <a:pt x="562691" y="646331"/>
                </a:cubicBezTo>
                <a:cubicBezTo>
                  <a:pt x="353012" y="650994"/>
                  <a:pt x="138462" y="596105"/>
                  <a:pt x="0" y="646331"/>
                </a:cubicBezTo>
                <a:cubicBezTo>
                  <a:pt x="-19268" y="580272"/>
                  <a:pt x="14340" y="475206"/>
                  <a:pt x="0" y="316702"/>
                </a:cubicBezTo>
                <a:cubicBezTo>
                  <a:pt x="-14340" y="158198"/>
                  <a:pt x="8579" y="65146"/>
                  <a:pt x="0" y="0"/>
                </a:cubicBezTo>
                <a:close/>
              </a:path>
              <a:path w="1507207" h="646331" stroke="0" extrusionOk="0">
                <a:moveTo>
                  <a:pt x="0" y="0"/>
                </a:moveTo>
                <a:cubicBezTo>
                  <a:pt x="114872" y="-41461"/>
                  <a:pt x="375888" y="5669"/>
                  <a:pt x="502402" y="0"/>
                </a:cubicBezTo>
                <a:cubicBezTo>
                  <a:pt x="628916" y="-5669"/>
                  <a:pt x="763516" y="22881"/>
                  <a:pt x="959588" y="0"/>
                </a:cubicBezTo>
                <a:cubicBezTo>
                  <a:pt x="1155660" y="-22881"/>
                  <a:pt x="1263664" y="26651"/>
                  <a:pt x="1507207" y="0"/>
                </a:cubicBezTo>
                <a:cubicBezTo>
                  <a:pt x="1543137" y="71255"/>
                  <a:pt x="1487963" y="180813"/>
                  <a:pt x="1507207" y="323166"/>
                </a:cubicBezTo>
                <a:cubicBezTo>
                  <a:pt x="1526451" y="465519"/>
                  <a:pt x="1489406" y="555768"/>
                  <a:pt x="1507207" y="646331"/>
                </a:cubicBezTo>
                <a:cubicBezTo>
                  <a:pt x="1287066" y="673318"/>
                  <a:pt x="1214172" y="627707"/>
                  <a:pt x="1050021" y="646331"/>
                </a:cubicBezTo>
                <a:cubicBezTo>
                  <a:pt x="885870" y="664955"/>
                  <a:pt x="793971" y="590424"/>
                  <a:pt x="562691" y="646331"/>
                </a:cubicBezTo>
                <a:cubicBezTo>
                  <a:pt x="331411" y="702238"/>
                  <a:pt x="201557" y="643388"/>
                  <a:pt x="0" y="646331"/>
                </a:cubicBezTo>
                <a:cubicBezTo>
                  <a:pt x="-16458" y="526051"/>
                  <a:pt x="24784" y="448111"/>
                  <a:pt x="0" y="329629"/>
                </a:cubicBezTo>
                <a:cubicBezTo>
                  <a:pt x="-24784" y="211147"/>
                  <a:pt x="23456" y="12545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36673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افتح عمل الطالب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2721FED-3C42-44FE-9291-FBA172EBCE65}"/>
              </a:ext>
            </a:extLst>
          </p:cNvPr>
          <p:cNvSpPr/>
          <p:nvPr/>
        </p:nvSpPr>
        <p:spPr>
          <a:xfrm>
            <a:off x="438616" y="3684617"/>
            <a:ext cx="1676912" cy="646331"/>
          </a:xfrm>
          <a:custGeom>
            <a:avLst/>
            <a:gdLst>
              <a:gd name="connsiteX0" fmla="*/ 0 w 1676912"/>
              <a:gd name="connsiteY0" fmla="*/ 0 h 646331"/>
              <a:gd name="connsiteX1" fmla="*/ 592509 w 1676912"/>
              <a:gd name="connsiteY1" fmla="*/ 0 h 646331"/>
              <a:gd name="connsiteX2" fmla="*/ 1168249 w 1676912"/>
              <a:gd name="connsiteY2" fmla="*/ 0 h 646331"/>
              <a:gd name="connsiteX3" fmla="*/ 1676912 w 1676912"/>
              <a:gd name="connsiteY3" fmla="*/ 0 h 646331"/>
              <a:gd name="connsiteX4" fmla="*/ 1676912 w 1676912"/>
              <a:gd name="connsiteY4" fmla="*/ 303776 h 646331"/>
              <a:gd name="connsiteX5" fmla="*/ 1676912 w 1676912"/>
              <a:gd name="connsiteY5" fmla="*/ 646331 h 646331"/>
              <a:gd name="connsiteX6" fmla="*/ 1168249 w 1676912"/>
              <a:gd name="connsiteY6" fmla="*/ 646331 h 646331"/>
              <a:gd name="connsiteX7" fmla="*/ 626047 w 1676912"/>
              <a:gd name="connsiteY7" fmla="*/ 646331 h 646331"/>
              <a:gd name="connsiteX8" fmla="*/ 0 w 1676912"/>
              <a:gd name="connsiteY8" fmla="*/ 646331 h 646331"/>
              <a:gd name="connsiteX9" fmla="*/ 0 w 1676912"/>
              <a:gd name="connsiteY9" fmla="*/ 316702 h 646331"/>
              <a:gd name="connsiteX10" fmla="*/ 0 w 1676912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6912" h="646331" fill="none" extrusionOk="0">
                <a:moveTo>
                  <a:pt x="0" y="0"/>
                </a:moveTo>
                <a:cubicBezTo>
                  <a:pt x="159616" y="-4685"/>
                  <a:pt x="401065" y="67705"/>
                  <a:pt x="592509" y="0"/>
                </a:cubicBezTo>
                <a:cubicBezTo>
                  <a:pt x="783953" y="-67705"/>
                  <a:pt x="1001340" y="4063"/>
                  <a:pt x="1168249" y="0"/>
                </a:cubicBezTo>
                <a:cubicBezTo>
                  <a:pt x="1335158" y="-4063"/>
                  <a:pt x="1557215" y="52714"/>
                  <a:pt x="1676912" y="0"/>
                </a:cubicBezTo>
                <a:cubicBezTo>
                  <a:pt x="1686653" y="137095"/>
                  <a:pt x="1640707" y="184587"/>
                  <a:pt x="1676912" y="303776"/>
                </a:cubicBezTo>
                <a:cubicBezTo>
                  <a:pt x="1713117" y="422965"/>
                  <a:pt x="1670245" y="565005"/>
                  <a:pt x="1676912" y="646331"/>
                </a:cubicBezTo>
                <a:cubicBezTo>
                  <a:pt x="1570342" y="689782"/>
                  <a:pt x="1360624" y="643595"/>
                  <a:pt x="1168249" y="646331"/>
                </a:cubicBezTo>
                <a:cubicBezTo>
                  <a:pt x="975874" y="649067"/>
                  <a:pt x="887779" y="592850"/>
                  <a:pt x="626047" y="646331"/>
                </a:cubicBezTo>
                <a:cubicBezTo>
                  <a:pt x="364315" y="699812"/>
                  <a:pt x="300625" y="582966"/>
                  <a:pt x="0" y="646331"/>
                </a:cubicBezTo>
                <a:cubicBezTo>
                  <a:pt x="-19268" y="580272"/>
                  <a:pt x="14340" y="475206"/>
                  <a:pt x="0" y="316702"/>
                </a:cubicBezTo>
                <a:cubicBezTo>
                  <a:pt x="-14340" y="158198"/>
                  <a:pt x="8579" y="65146"/>
                  <a:pt x="0" y="0"/>
                </a:cubicBezTo>
                <a:close/>
              </a:path>
              <a:path w="1676912" h="646331" stroke="0" extrusionOk="0">
                <a:moveTo>
                  <a:pt x="0" y="0"/>
                </a:moveTo>
                <a:cubicBezTo>
                  <a:pt x="185944" y="-14443"/>
                  <a:pt x="358253" y="47074"/>
                  <a:pt x="558971" y="0"/>
                </a:cubicBezTo>
                <a:cubicBezTo>
                  <a:pt x="759689" y="-47074"/>
                  <a:pt x="952827" y="6529"/>
                  <a:pt x="1067634" y="0"/>
                </a:cubicBezTo>
                <a:cubicBezTo>
                  <a:pt x="1182441" y="-6529"/>
                  <a:pt x="1410315" y="2636"/>
                  <a:pt x="1676912" y="0"/>
                </a:cubicBezTo>
                <a:cubicBezTo>
                  <a:pt x="1712842" y="71255"/>
                  <a:pt x="1657668" y="180813"/>
                  <a:pt x="1676912" y="323166"/>
                </a:cubicBezTo>
                <a:cubicBezTo>
                  <a:pt x="1696156" y="465519"/>
                  <a:pt x="1659111" y="555768"/>
                  <a:pt x="1676912" y="646331"/>
                </a:cubicBezTo>
                <a:cubicBezTo>
                  <a:pt x="1484788" y="673621"/>
                  <a:pt x="1404460" y="590291"/>
                  <a:pt x="1168249" y="646331"/>
                </a:cubicBezTo>
                <a:cubicBezTo>
                  <a:pt x="932038" y="702371"/>
                  <a:pt x="852322" y="604756"/>
                  <a:pt x="626047" y="646331"/>
                </a:cubicBezTo>
                <a:cubicBezTo>
                  <a:pt x="399772" y="687906"/>
                  <a:pt x="130936" y="578569"/>
                  <a:pt x="0" y="646331"/>
                </a:cubicBezTo>
                <a:cubicBezTo>
                  <a:pt x="-16458" y="526051"/>
                  <a:pt x="24784" y="448111"/>
                  <a:pt x="0" y="329629"/>
                </a:cubicBezTo>
                <a:cubicBezTo>
                  <a:pt x="-24784" y="211147"/>
                  <a:pt x="23456" y="12545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36673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الدمج مع دفتر الدرجات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816CCFD-BA6C-46DB-8A1C-211506319629}"/>
              </a:ext>
            </a:extLst>
          </p:cNvPr>
          <p:cNvSpPr/>
          <p:nvPr/>
        </p:nvSpPr>
        <p:spPr>
          <a:xfrm>
            <a:off x="2679920" y="3645180"/>
            <a:ext cx="1283813" cy="923330"/>
          </a:xfr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الدمج مع دفتر درجات المعلم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077F377-5BF3-4B71-B90B-A8C48472C71D}"/>
              </a:ext>
            </a:extLst>
          </p:cNvPr>
          <p:cNvSpPr/>
          <p:nvPr/>
        </p:nvSpPr>
        <p:spPr>
          <a:xfrm>
            <a:off x="7190734" y="3616789"/>
            <a:ext cx="1283813" cy="923330"/>
          </a:xfrm>
          <a:custGeom>
            <a:avLst/>
            <a:gdLst>
              <a:gd name="connsiteX0" fmla="*/ 0 w 1283813"/>
              <a:gd name="connsiteY0" fmla="*/ 0 h 923330"/>
              <a:gd name="connsiteX1" fmla="*/ 453614 w 1283813"/>
              <a:gd name="connsiteY1" fmla="*/ 0 h 923330"/>
              <a:gd name="connsiteX2" fmla="*/ 881552 w 1283813"/>
              <a:gd name="connsiteY2" fmla="*/ 0 h 923330"/>
              <a:gd name="connsiteX3" fmla="*/ 1283813 w 1283813"/>
              <a:gd name="connsiteY3" fmla="*/ 0 h 923330"/>
              <a:gd name="connsiteX4" fmla="*/ 1283813 w 1283813"/>
              <a:gd name="connsiteY4" fmla="*/ 470898 h 923330"/>
              <a:gd name="connsiteX5" fmla="*/ 1283813 w 1283813"/>
              <a:gd name="connsiteY5" fmla="*/ 923330 h 923330"/>
              <a:gd name="connsiteX6" fmla="*/ 855875 w 1283813"/>
              <a:gd name="connsiteY6" fmla="*/ 923330 h 923330"/>
              <a:gd name="connsiteX7" fmla="*/ 427938 w 1283813"/>
              <a:gd name="connsiteY7" fmla="*/ 923330 h 923330"/>
              <a:gd name="connsiteX8" fmla="*/ 0 w 1283813"/>
              <a:gd name="connsiteY8" fmla="*/ 923330 h 923330"/>
              <a:gd name="connsiteX9" fmla="*/ 0 w 1283813"/>
              <a:gd name="connsiteY9" fmla="*/ 489365 h 923330"/>
              <a:gd name="connsiteX10" fmla="*/ 0 w 1283813"/>
              <a:gd name="connsiteY1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813" h="923330" fill="none" extrusionOk="0">
                <a:moveTo>
                  <a:pt x="0" y="0"/>
                </a:moveTo>
                <a:cubicBezTo>
                  <a:pt x="113539" y="-3881"/>
                  <a:pt x="338086" y="49755"/>
                  <a:pt x="453614" y="0"/>
                </a:cubicBezTo>
                <a:cubicBezTo>
                  <a:pt x="569142" y="-49755"/>
                  <a:pt x="698540" y="23243"/>
                  <a:pt x="881552" y="0"/>
                </a:cubicBezTo>
                <a:cubicBezTo>
                  <a:pt x="1064564" y="-23243"/>
                  <a:pt x="1095249" y="4263"/>
                  <a:pt x="1283813" y="0"/>
                </a:cubicBezTo>
                <a:cubicBezTo>
                  <a:pt x="1329126" y="155477"/>
                  <a:pt x="1253343" y="329117"/>
                  <a:pt x="1283813" y="470898"/>
                </a:cubicBezTo>
                <a:cubicBezTo>
                  <a:pt x="1314283" y="612679"/>
                  <a:pt x="1238489" y="816948"/>
                  <a:pt x="1283813" y="923330"/>
                </a:cubicBezTo>
                <a:cubicBezTo>
                  <a:pt x="1111365" y="928515"/>
                  <a:pt x="953141" y="891762"/>
                  <a:pt x="855875" y="923330"/>
                </a:cubicBezTo>
                <a:cubicBezTo>
                  <a:pt x="758609" y="954898"/>
                  <a:pt x="539432" y="891276"/>
                  <a:pt x="427938" y="923330"/>
                </a:cubicBezTo>
                <a:cubicBezTo>
                  <a:pt x="316444" y="955384"/>
                  <a:pt x="197878" y="892238"/>
                  <a:pt x="0" y="923330"/>
                </a:cubicBezTo>
                <a:cubicBezTo>
                  <a:pt x="-45516" y="707726"/>
                  <a:pt x="1759" y="662421"/>
                  <a:pt x="0" y="489365"/>
                </a:cubicBezTo>
                <a:cubicBezTo>
                  <a:pt x="-1759" y="316310"/>
                  <a:pt x="44425" y="227880"/>
                  <a:pt x="0" y="0"/>
                </a:cubicBezTo>
                <a:close/>
              </a:path>
              <a:path w="1283813" h="923330" stroke="0" extrusionOk="0">
                <a:moveTo>
                  <a:pt x="0" y="0"/>
                </a:moveTo>
                <a:cubicBezTo>
                  <a:pt x="136458" y="-26626"/>
                  <a:pt x="249672" y="17219"/>
                  <a:pt x="389423" y="0"/>
                </a:cubicBezTo>
                <a:cubicBezTo>
                  <a:pt x="529174" y="-17219"/>
                  <a:pt x="618736" y="16865"/>
                  <a:pt x="778847" y="0"/>
                </a:cubicBezTo>
                <a:cubicBezTo>
                  <a:pt x="938958" y="-16865"/>
                  <a:pt x="1106753" y="51960"/>
                  <a:pt x="1283813" y="0"/>
                </a:cubicBezTo>
                <a:cubicBezTo>
                  <a:pt x="1297845" y="195377"/>
                  <a:pt x="1248859" y="280923"/>
                  <a:pt x="1283813" y="461665"/>
                </a:cubicBezTo>
                <a:cubicBezTo>
                  <a:pt x="1318767" y="642407"/>
                  <a:pt x="1243046" y="803082"/>
                  <a:pt x="1283813" y="923330"/>
                </a:cubicBezTo>
                <a:cubicBezTo>
                  <a:pt x="1169427" y="967060"/>
                  <a:pt x="1006346" y="909953"/>
                  <a:pt x="894390" y="923330"/>
                </a:cubicBezTo>
                <a:cubicBezTo>
                  <a:pt x="782434" y="936707"/>
                  <a:pt x="606640" y="892947"/>
                  <a:pt x="504966" y="923330"/>
                </a:cubicBezTo>
                <a:cubicBezTo>
                  <a:pt x="403292" y="953713"/>
                  <a:pt x="151151" y="900656"/>
                  <a:pt x="0" y="923330"/>
                </a:cubicBezTo>
                <a:cubicBezTo>
                  <a:pt x="-2521" y="774831"/>
                  <a:pt x="35143" y="645716"/>
                  <a:pt x="0" y="489365"/>
                </a:cubicBezTo>
                <a:cubicBezTo>
                  <a:pt x="-35143" y="333015"/>
                  <a:pt x="50660" y="16430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165131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rtl="1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الدمج مع دفتر نشاطات الطالب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E93E4F9-2BF4-4C4F-9A8D-AEE9FEB99E55}"/>
              </a:ext>
            </a:extLst>
          </p:cNvPr>
          <p:cNvCxnSpPr>
            <a:cxnSpLocks/>
          </p:cNvCxnSpPr>
          <p:nvPr/>
        </p:nvCxnSpPr>
        <p:spPr>
          <a:xfrm flipH="1" flipV="1">
            <a:off x="7128233" y="3386040"/>
            <a:ext cx="371265" cy="26608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EAE45DD5-F533-459E-B208-A6DD541F5B4C}"/>
              </a:ext>
            </a:extLst>
          </p:cNvPr>
          <p:cNvCxnSpPr>
            <a:cxnSpLocks/>
          </p:cNvCxnSpPr>
          <p:nvPr/>
        </p:nvCxnSpPr>
        <p:spPr>
          <a:xfrm flipV="1">
            <a:off x="6266121" y="3386040"/>
            <a:ext cx="443476" cy="35147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EEEC405-D09E-456A-9280-C48135AE18E3}"/>
              </a:ext>
            </a:extLst>
          </p:cNvPr>
          <p:cNvCxnSpPr>
            <a:cxnSpLocks/>
          </p:cNvCxnSpPr>
          <p:nvPr/>
        </p:nvCxnSpPr>
        <p:spPr>
          <a:xfrm flipH="1" flipV="1">
            <a:off x="3210400" y="3411486"/>
            <a:ext cx="390493" cy="23369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B66A0B4-E4A2-4756-91E7-D2D7B17241C0}"/>
              </a:ext>
            </a:extLst>
          </p:cNvPr>
          <p:cNvCxnSpPr>
            <a:cxnSpLocks/>
          </p:cNvCxnSpPr>
          <p:nvPr/>
        </p:nvCxnSpPr>
        <p:spPr>
          <a:xfrm flipV="1">
            <a:off x="1982754" y="3386041"/>
            <a:ext cx="697166" cy="31941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79AFDF8-B321-435D-90BD-B1B9A28B75D7}"/>
              </a:ext>
            </a:extLst>
          </p:cNvPr>
          <p:cNvSpPr/>
          <p:nvPr/>
        </p:nvSpPr>
        <p:spPr>
          <a:xfrm>
            <a:off x="3473559" y="1401615"/>
            <a:ext cx="1283813" cy="923330"/>
          </a:xfrm>
          <a:custGeom>
            <a:avLst/>
            <a:gdLst>
              <a:gd name="connsiteX0" fmla="*/ 0 w 1283813"/>
              <a:gd name="connsiteY0" fmla="*/ 0 h 923330"/>
              <a:gd name="connsiteX1" fmla="*/ 453614 w 1283813"/>
              <a:gd name="connsiteY1" fmla="*/ 0 h 923330"/>
              <a:gd name="connsiteX2" fmla="*/ 894390 w 1283813"/>
              <a:gd name="connsiteY2" fmla="*/ 0 h 923330"/>
              <a:gd name="connsiteX3" fmla="*/ 1283813 w 1283813"/>
              <a:gd name="connsiteY3" fmla="*/ 0 h 923330"/>
              <a:gd name="connsiteX4" fmla="*/ 1283813 w 1283813"/>
              <a:gd name="connsiteY4" fmla="*/ 433965 h 923330"/>
              <a:gd name="connsiteX5" fmla="*/ 1283813 w 1283813"/>
              <a:gd name="connsiteY5" fmla="*/ 923330 h 923330"/>
              <a:gd name="connsiteX6" fmla="*/ 894390 w 1283813"/>
              <a:gd name="connsiteY6" fmla="*/ 923330 h 923330"/>
              <a:gd name="connsiteX7" fmla="*/ 479290 w 1283813"/>
              <a:gd name="connsiteY7" fmla="*/ 923330 h 923330"/>
              <a:gd name="connsiteX8" fmla="*/ 0 w 1283813"/>
              <a:gd name="connsiteY8" fmla="*/ 923330 h 923330"/>
              <a:gd name="connsiteX9" fmla="*/ 0 w 1283813"/>
              <a:gd name="connsiteY9" fmla="*/ 452432 h 923330"/>
              <a:gd name="connsiteX10" fmla="*/ 0 w 1283813"/>
              <a:gd name="connsiteY1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813" h="923330" fill="none" extrusionOk="0">
                <a:moveTo>
                  <a:pt x="0" y="0"/>
                </a:moveTo>
                <a:cubicBezTo>
                  <a:pt x="185283" y="-36466"/>
                  <a:pt x="287369" y="37823"/>
                  <a:pt x="453614" y="0"/>
                </a:cubicBezTo>
                <a:cubicBezTo>
                  <a:pt x="619859" y="-37823"/>
                  <a:pt x="721957" y="19832"/>
                  <a:pt x="894390" y="0"/>
                </a:cubicBezTo>
                <a:cubicBezTo>
                  <a:pt x="1066823" y="-19832"/>
                  <a:pt x="1169753" y="14354"/>
                  <a:pt x="1283813" y="0"/>
                </a:cubicBezTo>
                <a:cubicBezTo>
                  <a:pt x="1287379" y="210234"/>
                  <a:pt x="1256329" y="319557"/>
                  <a:pt x="1283813" y="433965"/>
                </a:cubicBezTo>
                <a:cubicBezTo>
                  <a:pt x="1311297" y="548374"/>
                  <a:pt x="1242104" y="683700"/>
                  <a:pt x="1283813" y="923330"/>
                </a:cubicBezTo>
                <a:cubicBezTo>
                  <a:pt x="1161749" y="966096"/>
                  <a:pt x="1016451" y="907429"/>
                  <a:pt x="894390" y="923330"/>
                </a:cubicBezTo>
                <a:cubicBezTo>
                  <a:pt x="772329" y="939231"/>
                  <a:pt x="652031" y="873558"/>
                  <a:pt x="479290" y="923330"/>
                </a:cubicBezTo>
                <a:cubicBezTo>
                  <a:pt x="306549" y="973102"/>
                  <a:pt x="236614" y="895188"/>
                  <a:pt x="0" y="923330"/>
                </a:cubicBezTo>
                <a:cubicBezTo>
                  <a:pt x="-28881" y="748757"/>
                  <a:pt x="14728" y="582593"/>
                  <a:pt x="0" y="452432"/>
                </a:cubicBezTo>
                <a:cubicBezTo>
                  <a:pt x="-14728" y="322271"/>
                  <a:pt x="7632" y="182877"/>
                  <a:pt x="0" y="0"/>
                </a:cubicBezTo>
                <a:close/>
              </a:path>
              <a:path w="1283813" h="923330" stroke="0" extrusionOk="0">
                <a:moveTo>
                  <a:pt x="0" y="0"/>
                </a:moveTo>
                <a:cubicBezTo>
                  <a:pt x="96967" y="-38243"/>
                  <a:pt x="266459" y="31259"/>
                  <a:pt x="427938" y="0"/>
                </a:cubicBezTo>
                <a:cubicBezTo>
                  <a:pt x="589417" y="-31259"/>
                  <a:pt x="682800" y="23615"/>
                  <a:pt x="817361" y="0"/>
                </a:cubicBezTo>
                <a:cubicBezTo>
                  <a:pt x="951922" y="-23615"/>
                  <a:pt x="1139602" y="20211"/>
                  <a:pt x="1283813" y="0"/>
                </a:cubicBezTo>
                <a:cubicBezTo>
                  <a:pt x="1326648" y="211683"/>
                  <a:pt x="1268039" y="266870"/>
                  <a:pt x="1283813" y="461665"/>
                </a:cubicBezTo>
                <a:cubicBezTo>
                  <a:pt x="1299587" y="656460"/>
                  <a:pt x="1254954" y="700056"/>
                  <a:pt x="1283813" y="923330"/>
                </a:cubicBezTo>
                <a:cubicBezTo>
                  <a:pt x="1189145" y="948962"/>
                  <a:pt x="1009463" y="882426"/>
                  <a:pt x="894390" y="923330"/>
                </a:cubicBezTo>
                <a:cubicBezTo>
                  <a:pt x="779317" y="964234"/>
                  <a:pt x="566419" y="917763"/>
                  <a:pt x="479290" y="923330"/>
                </a:cubicBezTo>
                <a:cubicBezTo>
                  <a:pt x="392161" y="928897"/>
                  <a:pt x="203427" y="869246"/>
                  <a:pt x="0" y="923330"/>
                </a:cubicBezTo>
                <a:cubicBezTo>
                  <a:pt x="-45207" y="707220"/>
                  <a:pt x="49580" y="612179"/>
                  <a:pt x="0" y="470898"/>
                </a:cubicBezTo>
                <a:cubicBezTo>
                  <a:pt x="-49580" y="329617"/>
                  <a:pt x="53145" y="10269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36673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تحرير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نسخ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ارشفة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9783A28-A95E-4684-AF15-9EE2BF3973BB}"/>
              </a:ext>
            </a:extLst>
          </p:cNvPr>
          <p:cNvSpPr/>
          <p:nvPr/>
        </p:nvSpPr>
        <p:spPr>
          <a:xfrm>
            <a:off x="7396637" y="1407373"/>
            <a:ext cx="1283813" cy="646331"/>
          </a:xfrm>
          <a:custGeom>
            <a:avLst/>
            <a:gdLst>
              <a:gd name="connsiteX0" fmla="*/ 0 w 1283813"/>
              <a:gd name="connsiteY0" fmla="*/ 0 h 646331"/>
              <a:gd name="connsiteX1" fmla="*/ 453614 w 1283813"/>
              <a:gd name="connsiteY1" fmla="*/ 0 h 646331"/>
              <a:gd name="connsiteX2" fmla="*/ 894390 w 1283813"/>
              <a:gd name="connsiteY2" fmla="*/ 0 h 646331"/>
              <a:gd name="connsiteX3" fmla="*/ 1283813 w 1283813"/>
              <a:gd name="connsiteY3" fmla="*/ 0 h 646331"/>
              <a:gd name="connsiteX4" fmla="*/ 1283813 w 1283813"/>
              <a:gd name="connsiteY4" fmla="*/ 303776 h 646331"/>
              <a:gd name="connsiteX5" fmla="*/ 1283813 w 1283813"/>
              <a:gd name="connsiteY5" fmla="*/ 646331 h 646331"/>
              <a:gd name="connsiteX6" fmla="*/ 894390 w 1283813"/>
              <a:gd name="connsiteY6" fmla="*/ 646331 h 646331"/>
              <a:gd name="connsiteX7" fmla="*/ 479290 w 1283813"/>
              <a:gd name="connsiteY7" fmla="*/ 646331 h 646331"/>
              <a:gd name="connsiteX8" fmla="*/ 0 w 1283813"/>
              <a:gd name="connsiteY8" fmla="*/ 646331 h 646331"/>
              <a:gd name="connsiteX9" fmla="*/ 0 w 1283813"/>
              <a:gd name="connsiteY9" fmla="*/ 316702 h 646331"/>
              <a:gd name="connsiteX10" fmla="*/ 0 w 1283813"/>
              <a:gd name="connsiteY10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813" h="646331" fill="none" extrusionOk="0">
                <a:moveTo>
                  <a:pt x="0" y="0"/>
                </a:moveTo>
                <a:cubicBezTo>
                  <a:pt x="185283" y="-36466"/>
                  <a:pt x="287369" y="37823"/>
                  <a:pt x="453614" y="0"/>
                </a:cubicBezTo>
                <a:cubicBezTo>
                  <a:pt x="619859" y="-37823"/>
                  <a:pt x="721957" y="19832"/>
                  <a:pt x="894390" y="0"/>
                </a:cubicBezTo>
                <a:cubicBezTo>
                  <a:pt x="1066823" y="-19832"/>
                  <a:pt x="1169753" y="14354"/>
                  <a:pt x="1283813" y="0"/>
                </a:cubicBezTo>
                <a:cubicBezTo>
                  <a:pt x="1293554" y="137095"/>
                  <a:pt x="1247608" y="184587"/>
                  <a:pt x="1283813" y="303776"/>
                </a:cubicBezTo>
                <a:cubicBezTo>
                  <a:pt x="1320018" y="422965"/>
                  <a:pt x="1277146" y="565005"/>
                  <a:pt x="1283813" y="646331"/>
                </a:cubicBezTo>
                <a:cubicBezTo>
                  <a:pt x="1161749" y="689097"/>
                  <a:pt x="1016451" y="630430"/>
                  <a:pt x="894390" y="646331"/>
                </a:cubicBezTo>
                <a:cubicBezTo>
                  <a:pt x="772329" y="662232"/>
                  <a:pt x="652031" y="596559"/>
                  <a:pt x="479290" y="646331"/>
                </a:cubicBezTo>
                <a:cubicBezTo>
                  <a:pt x="306549" y="696103"/>
                  <a:pt x="236614" y="618189"/>
                  <a:pt x="0" y="646331"/>
                </a:cubicBezTo>
                <a:cubicBezTo>
                  <a:pt x="-19268" y="580272"/>
                  <a:pt x="14340" y="475206"/>
                  <a:pt x="0" y="316702"/>
                </a:cubicBezTo>
                <a:cubicBezTo>
                  <a:pt x="-14340" y="158198"/>
                  <a:pt x="8579" y="65146"/>
                  <a:pt x="0" y="0"/>
                </a:cubicBezTo>
                <a:close/>
              </a:path>
              <a:path w="1283813" h="646331" stroke="0" extrusionOk="0">
                <a:moveTo>
                  <a:pt x="0" y="0"/>
                </a:moveTo>
                <a:cubicBezTo>
                  <a:pt x="96967" y="-38243"/>
                  <a:pt x="266459" y="31259"/>
                  <a:pt x="427938" y="0"/>
                </a:cubicBezTo>
                <a:cubicBezTo>
                  <a:pt x="589417" y="-31259"/>
                  <a:pt x="682800" y="23615"/>
                  <a:pt x="817361" y="0"/>
                </a:cubicBezTo>
                <a:cubicBezTo>
                  <a:pt x="951922" y="-23615"/>
                  <a:pt x="1139602" y="20211"/>
                  <a:pt x="1283813" y="0"/>
                </a:cubicBezTo>
                <a:cubicBezTo>
                  <a:pt x="1319743" y="71255"/>
                  <a:pt x="1264569" y="180813"/>
                  <a:pt x="1283813" y="323166"/>
                </a:cubicBezTo>
                <a:cubicBezTo>
                  <a:pt x="1303057" y="465519"/>
                  <a:pt x="1266012" y="555768"/>
                  <a:pt x="1283813" y="646331"/>
                </a:cubicBezTo>
                <a:cubicBezTo>
                  <a:pt x="1189145" y="671963"/>
                  <a:pt x="1009463" y="605427"/>
                  <a:pt x="894390" y="646331"/>
                </a:cubicBezTo>
                <a:cubicBezTo>
                  <a:pt x="779317" y="687235"/>
                  <a:pt x="566419" y="640764"/>
                  <a:pt x="479290" y="646331"/>
                </a:cubicBezTo>
                <a:cubicBezTo>
                  <a:pt x="392161" y="651898"/>
                  <a:pt x="203427" y="592247"/>
                  <a:pt x="0" y="646331"/>
                </a:cubicBezTo>
                <a:cubicBezTo>
                  <a:pt x="-16458" y="526051"/>
                  <a:pt x="24784" y="448111"/>
                  <a:pt x="0" y="329629"/>
                </a:cubicBezTo>
                <a:cubicBezTo>
                  <a:pt x="-24784" y="211147"/>
                  <a:pt x="23456" y="12545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36673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تحريك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الغاء الانضمام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D11DD0D-01BF-4D0D-9CA0-9770DC6E9BB7}"/>
              </a:ext>
            </a:extLst>
          </p:cNvPr>
          <p:cNvCxnSpPr>
            <a:cxnSpLocks/>
          </p:cNvCxnSpPr>
          <p:nvPr/>
        </p:nvCxnSpPr>
        <p:spPr>
          <a:xfrm flipH="1" flipV="1">
            <a:off x="3210400" y="1534672"/>
            <a:ext cx="281863" cy="214691"/>
          </a:xfrm>
          <a:prstGeom prst="line">
            <a:avLst/>
          </a:prstGeom>
          <a:ln>
            <a:solidFill>
              <a:srgbClr val="F4B50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8F5196E-FAA4-4374-B9F8-E57B09161619}"/>
              </a:ext>
            </a:extLst>
          </p:cNvPr>
          <p:cNvCxnSpPr>
            <a:cxnSpLocks/>
          </p:cNvCxnSpPr>
          <p:nvPr/>
        </p:nvCxnSpPr>
        <p:spPr>
          <a:xfrm flipH="1" flipV="1">
            <a:off x="7114774" y="1573312"/>
            <a:ext cx="281863" cy="214691"/>
          </a:xfrm>
          <a:prstGeom prst="line">
            <a:avLst/>
          </a:prstGeom>
          <a:ln>
            <a:solidFill>
              <a:srgbClr val="F4B50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094D567-B8F9-452E-AD62-EE606DD3DC94}"/>
              </a:ext>
            </a:extLst>
          </p:cNvPr>
          <p:cNvSpPr/>
          <p:nvPr/>
        </p:nvSpPr>
        <p:spPr>
          <a:xfrm>
            <a:off x="2810710" y="4702731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العلاقة بين </a:t>
            </a:r>
            <a:r>
              <a:rPr lang="en-US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GD</a:t>
            </a:r>
            <a:r>
              <a:rPr lang="ar-IQ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و </a:t>
            </a:r>
            <a:r>
              <a:rPr lang="en-US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GC</a:t>
            </a:r>
            <a:endParaRPr lang="en-JM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="" xmlns:a16="http://schemas.microsoft.com/office/drawing/2014/main" id="{9481ADE8-89F5-4D8C-BFF3-DA5FEB750446}"/>
              </a:ext>
            </a:extLst>
          </p:cNvPr>
          <p:cNvSpPr/>
          <p:nvPr/>
        </p:nvSpPr>
        <p:spPr>
          <a:xfrm>
            <a:off x="6188558" y="4741731"/>
            <a:ext cx="690733" cy="317359"/>
          </a:xfrm>
          <a:prstGeom prst="rightArrow">
            <a:avLst/>
          </a:prstGeom>
          <a:solidFill>
            <a:srgbClr val="0F8A7E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oogle Classroom 6.4.181.03.30 for Android - Download">
            <a:extLst>
              <a:ext uri="{FF2B5EF4-FFF2-40B4-BE49-F238E27FC236}">
                <a16:creationId xmlns="" xmlns:a16="http://schemas.microsoft.com/office/drawing/2014/main" id="{A962D1C2-26CC-4CAD-8AC7-22B8E6439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5" y="4678997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ownload - Google Drive">
            <a:extLst>
              <a:ext uri="{FF2B5EF4-FFF2-40B4-BE49-F238E27FC236}">
                <a16:creationId xmlns="" xmlns:a16="http://schemas.microsoft.com/office/drawing/2014/main" id="{F49AFBC1-62B9-4D40-8107-B87D7CE9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6" y="4640207"/>
            <a:ext cx="407755" cy="4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rrow: Left-Right 38">
            <a:extLst>
              <a:ext uri="{FF2B5EF4-FFF2-40B4-BE49-F238E27FC236}">
                <a16:creationId xmlns="" xmlns:a16="http://schemas.microsoft.com/office/drawing/2014/main" id="{5EE55CFC-DA3C-40DE-A197-458E13AA7D42}"/>
              </a:ext>
            </a:extLst>
          </p:cNvPr>
          <p:cNvSpPr/>
          <p:nvPr/>
        </p:nvSpPr>
        <p:spPr>
          <a:xfrm>
            <a:off x="2065619" y="4780631"/>
            <a:ext cx="266993" cy="177322"/>
          </a:xfrm>
          <a:prstGeom prst="leftRightArrow">
            <a:avLst/>
          </a:prstGeom>
          <a:solidFill>
            <a:srgbClr val="0F8A7E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فوائد ارشفة ونسخ الصفوف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419076" y="1235451"/>
            <a:ext cx="3468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IQ" sz="2000" i="0" dirty="0" smtClean="0">
                <a:latin typeface="Google Sans"/>
              </a:rPr>
              <a:t>ارشفة الدروس القديمة, يمكن استعادها, </a:t>
            </a:r>
            <a:r>
              <a:rPr lang="ar-IQ" sz="2000" i="0" dirty="0" smtClean="0">
                <a:solidFill>
                  <a:srgbClr val="F46524"/>
                </a:solidFill>
                <a:latin typeface="Google Sans"/>
              </a:rPr>
              <a:t>ما الفائدة من ذلك؟</a:t>
            </a:r>
            <a:endParaRPr lang="en-US" sz="2000" i="0" dirty="0">
              <a:solidFill>
                <a:srgbClr val="F46524"/>
              </a:solidFill>
              <a:latin typeface="Google San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Google Sans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IQ" sz="2000" i="0" dirty="0" smtClean="0">
                <a:latin typeface="Google Sans"/>
              </a:rPr>
              <a:t>يمكن لنسخ الدروس ان يستعيد كل المواد والواجبات باستثناء الطلاب والدفق, </a:t>
            </a:r>
            <a:r>
              <a:rPr lang="ar-IQ" sz="2000" dirty="0">
                <a:solidFill>
                  <a:srgbClr val="F46524"/>
                </a:solidFill>
                <a:latin typeface="Google Sans"/>
              </a:rPr>
              <a:t>ما الفائدة من ذلك</a:t>
            </a:r>
            <a:r>
              <a:rPr lang="ar-IQ" sz="2000" dirty="0" smtClean="0">
                <a:solidFill>
                  <a:srgbClr val="F46524"/>
                </a:solidFill>
                <a:latin typeface="Google Sans"/>
              </a:rPr>
              <a:t>؟</a:t>
            </a:r>
            <a:endParaRPr lang="en-US" sz="2000" dirty="0">
              <a:solidFill>
                <a:srgbClr val="F46524"/>
              </a:solidFill>
              <a:latin typeface="Google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7DCF0B-3203-4B71-A420-9165E2992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31" t="12375" r="38133" b="42702"/>
          <a:stretch/>
        </p:blipFill>
        <p:spPr>
          <a:xfrm>
            <a:off x="4696990" y="1092609"/>
            <a:ext cx="2387965" cy="23106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CB0A9F-EE25-46FD-B17C-97F1847AFFD8}"/>
              </a:ext>
            </a:extLst>
          </p:cNvPr>
          <p:cNvSpPr/>
          <p:nvPr/>
        </p:nvSpPr>
        <p:spPr>
          <a:xfrm>
            <a:off x="7188642" y="1324590"/>
            <a:ext cx="1283813" cy="923330"/>
          </a:xfrm>
          <a:custGeom>
            <a:avLst/>
            <a:gdLst>
              <a:gd name="connsiteX0" fmla="*/ 0 w 1283813"/>
              <a:gd name="connsiteY0" fmla="*/ 0 h 923330"/>
              <a:gd name="connsiteX1" fmla="*/ 453614 w 1283813"/>
              <a:gd name="connsiteY1" fmla="*/ 0 h 923330"/>
              <a:gd name="connsiteX2" fmla="*/ 894390 w 1283813"/>
              <a:gd name="connsiteY2" fmla="*/ 0 h 923330"/>
              <a:gd name="connsiteX3" fmla="*/ 1283813 w 1283813"/>
              <a:gd name="connsiteY3" fmla="*/ 0 h 923330"/>
              <a:gd name="connsiteX4" fmla="*/ 1283813 w 1283813"/>
              <a:gd name="connsiteY4" fmla="*/ 433965 h 923330"/>
              <a:gd name="connsiteX5" fmla="*/ 1283813 w 1283813"/>
              <a:gd name="connsiteY5" fmla="*/ 923330 h 923330"/>
              <a:gd name="connsiteX6" fmla="*/ 894390 w 1283813"/>
              <a:gd name="connsiteY6" fmla="*/ 923330 h 923330"/>
              <a:gd name="connsiteX7" fmla="*/ 479290 w 1283813"/>
              <a:gd name="connsiteY7" fmla="*/ 923330 h 923330"/>
              <a:gd name="connsiteX8" fmla="*/ 0 w 1283813"/>
              <a:gd name="connsiteY8" fmla="*/ 923330 h 923330"/>
              <a:gd name="connsiteX9" fmla="*/ 0 w 1283813"/>
              <a:gd name="connsiteY9" fmla="*/ 452432 h 923330"/>
              <a:gd name="connsiteX10" fmla="*/ 0 w 1283813"/>
              <a:gd name="connsiteY10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813" h="923330" fill="none" extrusionOk="0">
                <a:moveTo>
                  <a:pt x="0" y="0"/>
                </a:moveTo>
                <a:cubicBezTo>
                  <a:pt x="185283" y="-36466"/>
                  <a:pt x="287369" y="37823"/>
                  <a:pt x="453614" y="0"/>
                </a:cubicBezTo>
                <a:cubicBezTo>
                  <a:pt x="619859" y="-37823"/>
                  <a:pt x="721957" y="19832"/>
                  <a:pt x="894390" y="0"/>
                </a:cubicBezTo>
                <a:cubicBezTo>
                  <a:pt x="1066823" y="-19832"/>
                  <a:pt x="1169753" y="14354"/>
                  <a:pt x="1283813" y="0"/>
                </a:cubicBezTo>
                <a:cubicBezTo>
                  <a:pt x="1287379" y="210234"/>
                  <a:pt x="1256329" y="319557"/>
                  <a:pt x="1283813" y="433965"/>
                </a:cubicBezTo>
                <a:cubicBezTo>
                  <a:pt x="1311297" y="548374"/>
                  <a:pt x="1242104" y="683700"/>
                  <a:pt x="1283813" y="923330"/>
                </a:cubicBezTo>
                <a:cubicBezTo>
                  <a:pt x="1161749" y="966096"/>
                  <a:pt x="1016451" y="907429"/>
                  <a:pt x="894390" y="923330"/>
                </a:cubicBezTo>
                <a:cubicBezTo>
                  <a:pt x="772329" y="939231"/>
                  <a:pt x="652031" y="873558"/>
                  <a:pt x="479290" y="923330"/>
                </a:cubicBezTo>
                <a:cubicBezTo>
                  <a:pt x="306549" y="973102"/>
                  <a:pt x="236614" y="895188"/>
                  <a:pt x="0" y="923330"/>
                </a:cubicBezTo>
                <a:cubicBezTo>
                  <a:pt x="-28881" y="748757"/>
                  <a:pt x="14728" y="582593"/>
                  <a:pt x="0" y="452432"/>
                </a:cubicBezTo>
                <a:cubicBezTo>
                  <a:pt x="-14728" y="322271"/>
                  <a:pt x="7632" y="182877"/>
                  <a:pt x="0" y="0"/>
                </a:cubicBezTo>
                <a:close/>
              </a:path>
              <a:path w="1283813" h="923330" stroke="0" extrusionOk="0">
                <a:moveTo>
                  <a:pt x="0" y="0"/>
                </a:moveTo>
                <a:cubicBezTo>
                  <a:pt x="96967" y="-38243"/>
                  <a:pt x="266459" y="31259"/>
                  <a:pt x="427938" y="0"/>
                </a:cubicBezTo>
                <a:cubicBezTo>
                  <a:pt x="589417" y="-31259"/>
                  <a:pt x="682800" y="23615"/>
                  <a:pt x="817361" y="0"/>
                </a:cubicBezTo>
                <a:cubicBezTo>
                  <a:pt x="951922" y="-23615"/>
                  <a:pt x="1139602" y="20211"/>
                  <a:pt x="1283813" y="0"/>
                </a:cubicBezTo>
                <a:cubicBezTo>
                  <a:pt x="1326648" y="211683"/>
                  <a:pt x="1268039" y="266870"/>
                  <a:pt x="1283813" y="461665"/>
                </a:cubicBezTo>
                <a:cubicBezTo>
                  <a:pt x="1299587" y="656460"/>
                  <a:pt x="1254954" y="700056"/>
                  <a:pt x="1283813" y="923330"/>
                </a:cubicBezTo>
                <a:cubicBezTo>
                  <a:pt x="1189145" y="948962"/>
                  <a:pt x="1009463" y="882426"/>
                  <a:pt x="894390" y="923330"/>
                </a:cubicBezTo>
                <a:cubicBezTo>
                  <a:pt x="779317" y="964234"/>
                  <a:pt x="566419" y="917763"/>
                  <a:pt x="479290" y="923330"/>
                </a:cubicBezTo>
                <a:cubicBezTo>
                  <a:pt x="392161" y="928897"/>
                  <a:pt x="203427" y="869246"/>
                  <a:pt x="0" y="923330"/>
                </a:cubicBezTo>
                <a:cubicBezTo>
                  <a:pt x="-45207" y="707220"/>
                  <a:pt x="49580" y="612179"/>
                  <a:pt x="0" y="470898"/>
                </a:cubicBezTo>
                <a:cubicBezTo>
                  <a:pt x="-49580" y="329617"/>
                  <a:pt x="53145" y="10269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36673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تحرير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نسخ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algn="ctr"/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ارشفة</a:t>
            </a: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2BC0460-9541-4434-8A65-D28E01A7C4D8}"/>
              </a:ext>
            </a:extLst>
          </p:cNvPr>
          <p:cNvCxnSpPr>
            <a:cxnSpLocks/>
          </p:cNvCxnSpPr>
          <p:nvPr/>
        </p:nvCxnSpPr>
        <p:spPr>
          <a:xfrm flipH="1" flipV="1">
            <a:off x="6854843" y="1346200"/>
            <a:ext cx="281863" cy="214691"/>
          </a:xfrm>
          <a:prstGeom prst="line">
            <a:avLst/>
          </a:prstGeom>
          <a:ln>
            <a:solidFill>
              <a:srgbClr val="F4B50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5879B5A-A70B-4024-8F11-B8E51B518D59}"/>
              </a:ext>
            </a:extLst>
          </p:cNvPr>
          <p:cNvSpPr/>
          <p:nvPr/>
        </p:nvSpPr>
        <p:spPr>
          <a:xfrm>
            <a:off x="172839" y="3827592"/>
            <a:ext cx="879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 smtClean="0">
                <a:solidFill>
                  <a:srgbClr val="0F8A7E"/>
                </a:solidFill>
                <a:latin typeface="Google Sans"/>
              </a:rPr>
              <a:t>المواد التي لا يمكن نسخها: </a:t>
            </a:r>
            <a:r>
              <a:rPr lang="ar-IQ" dirty="0" smtClean="0">
                <a:solidFill>
                  <a:srgbClr val="0F8A7E"/>
                </a:solidFill>
                <a:latin typeface="Google Sans"/>
              </a:rPr>
              <a:t>الاعلانات, مواد الدرس التي تم حذفها, الطلاب والمعلمون المساعدون, منشورات الطلاب, المرفقات التي لا تملك صلاحية نسخها</a:t>
            </a:r>
            <a:endParaRPr lang="en-US" dirty="0">
              <a:solidFill>
                <a:srgbClr val="43B6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2000" y="972719"/>
            <a:ext cx="3365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يمكننا استخدام النسخ لارشفة الصفوف</a:t>
            </a:r>
          </a:p>
          <a:p>
            <a:pPr algn="r" rtl="1"/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صح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خطأ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0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ارضية </a:t>
            </a:r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الصف (</a:t>
            </a:r>
            <a:r>
              <a:rPr lang="en-US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Classroom Tile</a:t>
            </a:r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)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7F9FCE-41CC-443A-8E91-7F8F5FFA24DD}"/>
              </a:ext>
            </a:extLst>
          </p:cNvPr>
          <p:cNvSpPr/>
          <p:nvPr/>
        </p:nvSpPr>
        <p:spPr>
          <a:xfrm>
            <a:off x="65784" y="1199875"/>
            <a:ext cx="358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الدفق: </a:t>
            </a:r>
            <a:r>
              <a:rPr lang="ar-IQ" dirty="0">
                <a:latin typeface="Google Sans"/>
              </a:rPr>
              <a:t>المنتدى, الاعلانات, لوحة المناقشات, تخصيص سمات (</a:t>
            </a:r>
            <a:r>
              <a:rPr lang="en-US" dirty="0">
                <a:latin typeface="Google Sans"/>
              </a:rPr>
              <a:t>Theme</a:t>
            </a:r>
            <a:r>
              <a:rPr lang="ar-IQ" dirty="0">
                <a:latin typeface="Google Sans"/>
              </a:rPr>
              <a:t>) </a:t>
            </a:r>
            <a:r>
              <a:rPr lang="ar-IQ" dirty="0" smtClean="0">
                <a:latin typeface="Google Sans"/>
              </a:rPr>
              <a:t>الصف</a:t>
            </a:r>
            <a:endParaRPr lang="en-US" dirty="0">
              <a:latin typeface="Google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العمل الصفي</a:t>
            </a:r>
            <a:r>
              <a:rPr lang="ar-IQ" dirty="0">
                <a:latin typeface="Google Sans"/>
              </a:rPr>
              <a:t>: انشاء اختبار, المهام, المواضيع واضافة المواد</a:t>
            </a:r>
            <a:endParaRPr lang="en-US" dirty="0">
              <a:latin typeface="Google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الناس: </a:t>
            </a:r>
            <a:r>
              <a:rPr lang="ar-IQ" dirty="0">
                <a:latin typeface="Google Sans"/>
              </a:rPr>
              <a:t>اضافة معلم مساعد, طلاب, كتم الصوت وازالة الافراد او كل الطلاب</a:t>
            </a:r>
            <a:endParaRPr lang="en-US" dirty="0">
              <a:latin typeface="Google San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F465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IQ" b="1" dirty="0" smtClean="0">
                <a:solidFill>
                  <a:srgbClr val="F465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تأشير: </a:t>
            </a:r>
            <a:r>
              <a:rPr lang="ar-IQ" dirty="0">
                <a:latin typeface="Google Sans"/>
              </a:rPr>
              <a:t>دفتر درجات لجميع نشاطات الطلاب</a:t>
            </a:r>
            <a:endParaRPr lang="en-US" dirty="0">
              <a:latin typeface="Googl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0E2F0D-F116-40AF-BA67-8EE36375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866" y="1007889"/>
            <a:ext cx="5183933" cy="353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7972CEF-45E2-426C-9108-A76EA0C86CFF}"/>
              </a:ext>
            </a:extLst>
          </p:cNvPr>
          <p:cNvSpPr/>
          <p:nvPr/>
        </p:nvSpPr>
        <p:spPr>
          <a:xfrm>
            <a:off x="590567" y="758698"/>
            <a:ext cx="2216927" cy="443551"/>
          </a:xfrm>
          <a:prstGeom prst="roundRect">
            <a:avLst/>
          </a:prstGeom>
          <a:solidFill>
            <a:srgbClr val="18A15F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واجهة المعلم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21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اعدادات الصف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3A8437-CBA2-4CDA-9258-C92113012E96}"/>
              </a:ext>
            </a:extLst>
          </p:cNvPr>
          <p:cNvSpPr/>
          <p:nvPr/>
        </p:nvSpPr>
        <p:spPr>
          <a:xfrm>
            <a:off x="1148885" y="1311245"/>
            <a:ext cx="13773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IQ" sz="2000" dirty="0" smtClean="0">
                <a:solidFill>
                  <a:srgbClr val="009BA0"/>
                </a:solidFill>
                <a:latin typeface="Google Sans"/>
              </a:rPr>
              <a:t>تفاصيل الصف</a:t>
            </a:r>
            <a:endParaRPr lang="en-US" sz="2000" b="0" i="0" dirty="0">
              <a:solidFill>
                <a:srgbClr val="009BA0"/>
              </a:solidFill>
              <a:effectLst/>
              <a:latin typeface="Google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364A6B-7911-443A-A63D-15E510491DE8}"/>
              </a:ext>
            </a:extLst>
          </p:cNvPr>
          <p:cNvSpPr/>
          <p:nvPr/>
        </p:nvSpPr>
        <p:spPr>
          <a:xfrm>
            <a:off x="4174452" y="1311245"/>
            <a:ext cx="46519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IQ" sz="2000" dirty="0" smtClean="0">
                <a:solidFill>
                  <a:srgbClr val="009BA0"/>
                </a:solidFill>
                <a:latin typeface="Google Sans"/>
              </a:rPr>
              <a:t>عام</a:t>
            </a:r>
            <a:endParaRPr lang="en-US" sz="2000" dirty="0">
              <a:solidFill>
                <a:srgbClr val="009BA0"/>
              </a:solidFill>
              <a:latin typeface="Google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02BD515-8CEB-4134-909E-BBD5BFF481C9}"/>
              </a:ext>
            </a:extLst>
          </p:cNvPr>
          <p:cNvSpPr/>
          <p:nvPr/>
        </p:nvSpPr>
        <p:spPr>
          <a:xfrm>
            <a:off x="7034596" y="1311245"/>
            <a:ext cx="63030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IQ" sz="2000" dirty="0" smtClean="0">
                <a:solidFill>
                  <a:srgbClr val="009BA0"/>
                </a:solidFill>
                <a:latin typeface="Google Sans"/>
              </a:rPr>
              <a:t>تأشير</a:t>
            </a:r>
            <a:endParaRPr lang="en-US" sz="2000" dirty="0">
              <a:solidFill>
                <a:srgbClr val="009BA0"/>
              </a:solidFill>
              <a:latin typeface="Google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3B59C8-76E0-4CB9-9512-03F2B1655B60}"/>
              </a:ext>
            </a:extLst>
          </p:cNvPr>
          <p:cNvSpPr/>
          <p:nvPr/>
        </p:nvSpPr>
        <p:spPr>
          <a:xfrm>
            <a:off x="533400" y="2071103"/>
            <a:ext cx="2441563" cy="2308324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اسم الصف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توصيف الصف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الجزء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المادة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70F6768-3415-4E00-8200-DF16352DA19C}"/>
              </a:ext>
            </a:extLst>
          </p:cNvPr>
          <p:cNvSpPr/>
          <p:nvPr/>
        </p:nvSpPr>
        <p:spPr>
          <a:xfrm>
            <a:off x="3334789" y="2071103"/>
            <a:ext cx="2852555" cy="2308324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رمز الصف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السيطرة على الدفق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العمل الصفي على الدفق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المواد المحذوفة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709529-5083-40AA-ACEA-C8A1E588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178" y="78940"/>
            <a:ext cx="1816248" cy="8111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82B8F78-8C6E-4873-831B-FEC63C5D8DC7}"/>
              </a:ext>
            </a:extLst>
          </p:cNvPr>
          <p:cNvSpPr/>
          <p:nvPr/>
        </p:nvSpPr>
        <p:spPr>
          <a:xfrm>
            <a:off x="6547170" y="2071103"/>
            <a:ext cx="2441563" cy="2308324"/>
          </a:xfrm>
          <a:prstGeom prst="rect">
            <a:avLst/>
          </a:prstGeom>
          <a:ln w="952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نظم وضع الدرجات</a:t>
            </a: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فئات الدرجات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الدرجة الكلية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مزامنة الدرجات الى </a:t>
            </a:r>
            <a:r>
              <a:rPr lang="en-US" b="1" dirty="0" smtClean="0">
                <a:latin typeface="Google Sans"/>
              </a:rPr>
              <a:t>SIS</a:t>
            </a:r>
            <a:r>
              <a:rPr lang="ar-IQ" b="1" dirty="0" smtClean="0">
                <a:latin typeface="Google Sans"/>
              </a:rPr>
              <a:t> الخاص بك</a:t>
            </a:r>
            <a:endParaRPr lang="en-US" b="1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11966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اعداد نظام الدرجات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E6C428-BC99-4E3D-9750-DAA54B6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146" y="1148355"/>
            <a:ext cx="5511470" cy="32104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AE15E-CDFB-4A77-9CEC-C395C87E3149}"/>
              </a:ext>
            </a:extLst>
          </p:cNvPr>
          <p:cNvSpPr/>
          <p:nvPr/>
        </p:nvSpPr>
        <p:spPr>
          <a:xfrm>
            <a:off x="3182830" y="784714"/>
            <a:ext cx="1181734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IQ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جمع الدرجات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D28B37-BE12-4616-873A-AB26E861B946}"/>
              </a:ext>
            </a:extLst>
          </p:cNvPr>
          <p:cNvSpPr/>
          <p:nvPr/>
        </p:nvSpPr>
        <p:spPr>
          <a:xfrm>
            <a:off x="203930" y="4364177"/>
            <a:ext cx="8775609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ثم لنشاط اخر بنفس الطريقة:</a:t>
            </a:r>
          </a:p>
          <a:p>
            <a:pPr algn="ctr" rtl="1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سيكون المجموع النهائي ناتج (نشاط1 + نشاط2+نشاط3)/الناتج (مجموع الدرجات)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(act1+act2+act3)/Sum(total points)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179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اعداد نظام الدرجات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7A2041E-0FB9-4B46-8C97-1D0B7ED663DE}"/>
              </a:ext>
            </a:extLst>
          </p:cNvPr>
          <p:cNvSpPr/>
          <p:nvPr/>
        </p:nvSpPr>
        <p:spPr>
          <a:xfrm>
            <a:off x="2305842" y="863600"/>
            <a:ext cx="3864714" cy="40011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تخصيص الدرجات حسب الفئات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142E6FC-04BC-4087-86F0-0D9164FF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8" y="1383144"/>
            <a:ext cx="8697224" cy="347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12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2000" y="972719"/>
            <a:ext cx="3365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اي من اصدارات 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جي سويت يمكنه 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استخدام صف جوجل الدراسي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Google classroom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سيويت للمؤسسات غير 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الربحية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nonprofit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ar-IQ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سويت 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للتعليم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ar-IQ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سيويت للمشاريع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Enterprise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كل ما سبق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8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2000" y="972719"/>
            <a:ext cx="3841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وظيفة اضافة نظم الدرجات وانشاء فئات الدرجات موجودة في اصدار صف جوجل الدراسي على الانترنت واصداره على الهاتف المحمول؟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صح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خطأ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1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الانضمام لصف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490555" y="1530002"/>
            <a:ext cx="21996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0" i="0" dirty="0" smtClean="0">
                <a:effectLst/>
                <a:latin typeface="Google Sans"/>
              </a:rPr>
              <a:t>رمز الصف</a:t>
            </a:r>
            <a:endParaRPr lang="en-US" b="0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0" i="0" dirty="0" smtClean="0">
                <a:effectLst/>
                <a:latin typeface="Google Sans"/>
              </a:rPr>
              <a:t>دعوة بالبريد الالكتروني</a:t>
            </a:r>
            <a:endParaRPr lang="en-US" b="0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0" i="0" dirty="0" smtClean="0">
                <a:effectLst/>
                <a:latin typeface="Google Sans"/>
              </a:rPr>
              <a:t>دعوة جماعية</a:t>
            </a:r>
            <a:endParaRPr lang="en-US" b="0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endParaRPr lang="en-US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0" i="0" dirty="0" smtClean="0">
                <a:effectLst/>
                <a:latin typeface="Google Sans"/>
              </a:rPr>
              <a:t>بواسطة </a:t>
            </a:r>
            <a:r>
              <a:rPr lang="ar-IQ" b="0" i="0" dirty="0" smtClean="0">
                <a:effectLst/>
                <a:latin typeface="Google Sans"/>
              </a:rPr>
              <a:t>الادمن</a:t>
            </a:r>
            <a:endParaRPr lang="en-US" b="0" i="0" dirty="0">
              <a:effectLst/>
              <a:latin typeface="Google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3E73E6-4BFA-4EF2-AC53-4D92B70C784D}"/>
              </a:ext>
            </a:extLst>
          </p:cNvPr>
          <p:cNvSpPr/>
          <p:nvPr/>
        </p:nvSpPr>
        <p:spPr>
          <a:xfrm>
            <a:off x="533400" y="976868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اساليب الانضمام الى الصف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F2E522-DF01-4FE1-96AA-E1C81B956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34" y="762806"/>
            <a:ext cx="3485474" cy="1496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B5903E-9AD0-4864-A5BF-388AD43B6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07" y="2421223"/>
            <a:ext cx="2674240" cy="2527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A05AA1-FA71-484A-AF49-D100D082F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388" y="2411909"/>
            <a:ext cx="2674240" cy="25279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284AE0-4A18-4A7A-82EE-546583EC3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49" y="4133329"/>
            <a:ext cx="30861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2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اعدادات ادمن الصف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EF5660-CC84-4A84-979D-0266158E6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2" r="9329"/>
          <a:stretch/>
        </p:blipFill>
        <p:spPr>
          <a:xfrm>
            <a:off x="124443" y="1071923"/>
            <a:ext cx="4394382" cy="341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FEF974-5CAD-48B7-8669-5D64F6624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2" r="4766"/>
          <a:stretch/>
        </p:blipFill>
        <p:spPr>
          <a:xfrm>
            <a:off x="4625174" y="1071922"/>
            <a:ext cx="4394383" cy="341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7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2000" y="972719"/>
            <a:ext cx="3365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يستطيع المعلم المساعد القيام باي شيء يستطيع المعلم منشأ الصف القيام به في الصف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صح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خطأ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rgbClr val="0F8A7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تأمل وفكر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258063" y="1330202"/>
            <a:ext cx="452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 smtClean="0">
                <a:solidFill>
                  <a:srgbClr val="009BA0"/>
                </a:solidFill>
                <a:latin typeface="Arial" charset="0"/>
                <a:cs typeface="Arial" charset="0"/>
              </a:rPr>
              <a:t>يمكن اظهار كل المواد, الواجبات, الاختبارات وما يضيفه المعلم للطلاب والمدرس المساعد, </a:t>
            </a:r>
            <a:r>
              <a:rPr lang="ar-IQ" sz="2400" dirty="0" smtClean="0">
                <a:solidFill>
                  <a:srgbClr val="F46524"/>
                </a:solidFill>
                <a:latin typeface="Arial" charset="0"/>
                <a:cs typeface="Arial" charset="0"/>
              </a:rPr>
              <a:t>هل تعتقد ان ذلك صحيح؟ لماذا؟</a:t>
            </a:r>
            <a:endParaRPr lang="en-US" sz="2400" dirty="0">
              <a:solidFill>
                <a:srgbClr val="F4652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18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</a:rPr>
              <a:t>اضافة الطلاب مع اولياء الامور الى صف جوجل الدراسي</a:t>
            </a:r>
            <a:endParaRPr lang="en-US" sz="3400" b="1" dirty="0">
              <a:solidFill>
                <a:srgbClr val="009BA0"/>
              </a:solidFill>
              <a:latin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175676" y="950555"/>
            <a:ext cx="3258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i="0" dirty="0" smtClean="0">
                <a:latin typeface="Google Sans"/>
              </a:rPr>
              <a:t>يمكن اضافة اوالياء الامور مع الطلاب اذا تم تفعيل الخيار من قبل الادمن</a:t>
            </a:r>
            <a:endParaRPr lang="en-US" b="1" i="0" dirty="0" smtClean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يمكن اضافة اولياء الامور فقط بدعوتهم عن طريق البريد الالكتروني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لا يمكن اضافة ولي امر واحد للطالب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يستطيع اولياء الامور متابعة تقدم دروس طلبتهم من خلال الملخصات التي ترسل بالبريد الالكتروني لاولياء الامور</a:t>
            </a:r>
            <a:endParaRPr lang="en-US" b="1" dirty="0">
              <a:latin typeface="Googl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74BFF8-A511-4F06-A4C8-1D0003FB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478" y="1110528"/>
            <a:ext cx="4833972" cy="330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17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مجموعة جوجل من خلال صف جوجل الدراسي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73EB41-8D0B-4FD3-9D11-ECDEAF4B1BDF}"/>
              </a:ext>
            </a:extLst>
          </p:cNvPr>
          <p:cNvSpPr/>
          <p:nvPr/>
        </p:nvSpPr>
        <p:spPr>
          <a:xfrm>
            <a:off x="302011" y="1188134"/>
            <a:ext cx="2763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للاسف لا يمكن انشاء مجاميع داخل صف جوجل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الدراسي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مع ذلك, يمكن استخدام مجموعة جوجل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Google Group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) لانشاء مجاميع طلاب ثابتة.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لذا, يجب انشاء صف لكل مجموعة</a:t>
            </a:r>
            <a:endParaRPr lang="en-US" dirty="0">
              <a:latin typeface="Googl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026142-5A2F-43A6-9BD0-52DC0C03C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28" y="1123880"/>
            <a:ext cx="5710661" cy="33655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9800" y="2387084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 smtClean="0"/>
              <a:t>فئات الدرجات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8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1999" y="1468231"/>
            <a:ext cx="3365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يستطيع المعلم اعداد اذونات الطلاب ليتمكنوا من 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النشر والتعليق على صفحة الدفق في: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الاعدادات العامة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اعدادات الصف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4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rgbClr val="2BA15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سؤال؟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251626" y="256157"/>
            <a:ext cx="42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لمن تستطيع نقل الملكية؟ اختر التصريحات المناسبة</a:t>
            </a:r>
            <a:endParaRPr lang="en-US" dirty="0">
              <a:solidFill>
                <a:srgbClr val="000000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707EDA-0204-43A1-B6BA-70358F62BD0C}"/>
              </a:ext>
            </a:extLst>
          </p:cNvPr>
          <p:cNvSpPr/>
          <p:nvPr/>
        </p:nvSpPr>
        <p:spPr>
          <a:xfrm>
            <a:off x="3890804" y="1186715"/>
            <a:ext cx="506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IQ" dirty="0" smtClean="0"/>
              <a:t>اذا استخدم المعلم صف جوجل الدراسي من خلال </a:t>
            </a:r>
            <a:r>
              <a:rPr lang="en-US" dirty="0" smtClean="0"/>
              <a:t>G Suite </a:t>
            </a:r>
            <a:r>
              <a:rPr lang="ar-IQ" dirty="0" smtClean="0"/>
              <a:t> بحساب اكاديمي, يستطيع المعلم نقل الملكية فقط الى معلم مساعد ضمن النطاق.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IQ" dirty="0" smtClean="0"/>
              <a:t>تستطيع نقل الملكية الى المعلم الذي يستخدم الصف الدراسي بحساب جوجل شخصي.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 algn="just" rtl="1">
              <a:buFont typeface="Wingdings" panose="05000000000000000000" pitchFamily="2" charset="2"/>
              <a:buChar char="q"/>
            </a:pPr>
            <a:r>
              <a:rPr lang="ar-IQ" dirty="0" smtClean="0"/>
              <a:t>أذا كنت تستخدم صف جوجل الدراسي بحساب جوجل شخصي, تستطيع نقل الملكية فقط الى معلم مساعد يستخدم الصف الدراسي بحساب جوجل شخصي</a:t>
            </a:r>
            <a:endParaRPr lang="en-US" dirty="0"/>
          </a:p>
        </p:txBody>
      </p:sp>
      <p:pic>
        <p:nvPicPr>
          <p:cNvPr id="1025" name="DefaultOcx">
            <a:extLst>
              <a:ext uri="{FF2B5EF4-FFF2-40B4-BE49-F238E27FC236}">
                <a16:creationId xmlns="" xmlns:a16="http://schemas.microsoft.com/office/drawing/2014/main" id="{BA0982C2-7699-46C6-81FB-E190124B4C50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Checkbox3">
            <a:extLst>
              <a:ext uri="{FF2B5EF4-FFF2-40B4-BE49-F238E27FC236}">
                <a16:creationId xmlns="" xmlns:a16="http://schemas.microsoft.com/office/drawing/2014/main" id="{3F28090F-6804-4BA0-B1C8-11613072FAA9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Checkbox4">
            <a:extLst>
              <a:ext uri="{FF2B5EF4-FFF2-40B4-BE49-F238E27FC236}">
                <a16:creationId xmlns="" xmlns:a16="http://schemas.microsoft.com/office/drawing/2014/main" id="{5B2F65A0-368E-4F55-9769-3B32DBF7185C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4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465"/>
            <a:ext cx="9144000" cy="4356100"/>
          </a:xfrm>
          <a:prstGeom prst="rect">
            <a:avLst/>
          </a:prstGeom>
          <a:solidFill>
            <a:srgbClr val="098B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9767" y="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rtl="1"/>
            <a:r>
              <a:rPr lang="ar-IQ" sz="34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ملخص التعلم من القسم3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665" y="749783"/>
            <a:ext cx="8690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Font typeface="Arial" charset="0"/>
              <a:buChar char="•"/>
            </a:pP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يمكن فقط ايجاد صف جوجل الدراسي ضمن </a:t>
            </a: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جي سويت للتعليم (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Education</a:t>
            </a: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), جي سويت للمنظمات غير الربحية (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Nonprofit</a:t>
            </a: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), وجي سويت للمشاريع (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Enterprise</a:t>
            </a: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سهولة التكنولوجيا المستخدمة لبناء صف جوجل الدراسي جعله واحدا من اهم منصات التعلم الالكترونية المستخدمة في الجامعات العراقية, حيث ان التعليم الالكتروني جديد نسبيا لكوادر الكليات.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من المهم اعداد صف جوجل الدراسي قبل اضافة المواد وانشاء الواجبات مما يفيد تنظيم الصف ويجعله اسهل للاستخدام من قبل الطلاب.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ليست كل الوضائف المتاحة في صف جوجل الدراسي موجودة في اصدار الهاتف المحمول وبالعكس.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IQ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تنظيم دفتر الدرجات الى فترات زمنية, مثل فصول دراسية, فصلية لا يزال غير متوفرا في صف جوجل الدراسي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9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1713" y="16859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572000" y="972719"/>
            <a:ext cx="3365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اي من اصدارات جي سويت لا يمكنه استخدام جوجل كلاسروم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Google Classroom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سويت بايسك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 Basic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سويت للاعمال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 Business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Tx/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جي سويت اسينشيال (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 Essential</a:t>
            </a: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Tx/>
              <a:buAutoNum type="alphaLcParenR"/>
            </a:pPr>
            <a:r>
              <a:rPr lang="ar-IQ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كل ما سبق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6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9950" y="1536671"/>
            <a:ext cx="41652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الواجب البيتي</a:t>
            </a:r>
          </a:p>
          <a:p>
            <a:pPr algn="r" rtl="1">
              <a:lnSpc>
                <a:spcPct val="150000"/>
              </a:lnSpc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الدرس القادم:</a:t>
            </a:r>
          </a:p>
          <a:p>
            <a:pPr algn="r" rtl="1">
              <a:lnSpc>
                <a:spcPct val="150000"/>
              </a:lnSpc>
            </a:pP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الاثنين, 8 حزيران, 5:00 – 6:30 مساء</a:t>
            </a:r>
          </a:p>
          <a:p>
            <a:pPr algn="r" rtl="1">
              <a:lnSpc>
                <a:spcPct val="150000"/>
              </a:lnSpc>
            </a:pPr>
            <a:r>
              <a:rPr lang="ar-IQ" dirty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اعداد الصف </a:t>
            </a: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الدراسي, </a:t>
            </a:r>
            <a:r>
              <a:rPr lang="ar-IQ" dirty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الجزء </a:t>
            </a:r>
            <a:r>
              <a:rPr lang="ar-IQ" dirty="0" smtClean="0">
                <a:solidFill>
                  <a:srgbClr val="082C2D"/>
                </a:solidFill>
                <a:latin typeface="Arial Regular" charset="0"/>
                <a:cs typeface="Arial Regular" charset="0"/>
              </a:rPr>
              <a:t>2</a:t>
            </a:r>
            <a:endParaRPr lang="en-US" dirty="0">
              <a:solidFill>
                <a:srgbClr val="082C2D"/>
              </a:solidFill>
              <a:latin typeface="Arial Regular" charset="0"/>
              <a:cs typeface="Arial Regular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rgbClr val="082C2D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C4FD59-AF5E-40F0-9F60-B6D5FB4B5E8B}"/>
              </a:ext>
            </a:extLst>
          </p:cNvPr>
          <p:cNvSpPr/>
          <p:nvPr/>
        </p:nvSpPr>
        <p:spPr>
          <a:xfrm>
            <a:off x="0" y="-1"/>
            <a:ext cx="4272323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1" y="1826959"/>
            <a:ext cx="350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الخطوات القادمة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97BC235-DF51-4FA2-BB4B-8182FC21243E}"/>
              </a:ext>
            </a:extLst>
          </p:cNvPr>
          <p:cNvSpPr/>
          <p:nvPr/>
        </p:nvSpPr>
        <p:spPr>
          <a:xfrm>
            <a:off x="0" y="0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0655" y="1827946"/>
            <a:ext cx="23250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 smtClean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اهداف الجلسة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8050" y="238372"/>
            <a:ext cx="4023926" cy="4216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400" dirty="0" smtClean="0">
                <a:solidFill>
                  <a:srgbClr val="082C2D"/>
                </a:solidFill>
                <a:latin typeface="Arial"/>
                <a:cs typeface="Arial"/>
              </a:rPr>
              <a:t>في نهاية هذه الجلسة, ستتتمكن من....</a:t>
            </a:r>
            <a:endParaRPr lang="en-US" sz="2400" dirty="0">
              <a:solidFill>
                <a:srgbClr val="082C2D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082C2D"/>
              </a:solidFill>
              <a:latin typeface="Arial"/>
              <a:cs typeface="Arial"/>
            </a:endParaRP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ما هو صف جوجول الدراسي (</a:t>
            </a:r>
            <a:r>
              <a:rPr lang="en-US" sz="2000" i="1" dirty="0" smtClean="0">
                <a:solidFill>
                  <a:srgbClr val="000000"/>
                </a:solidFill>
              </a:rPr>
              <a:t>Google Classroom</a:t>
            </a:r>
            <a:r>
              <a:rPr lang="ar-IQ" sz="2000" i="1" dirty="0" smtClean="0">
                <a:solidFill>
                  <a:srgbClr val="000000"/>
                </a:solidFill>
              </a:rPr>
              <a:t>) ولماذا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تهيئة اعدادات الصف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عرض كيفية انشاء صف جديد والانضمام لصف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اضافة </a:t>
            </a:r>
            <a:r>
              <a:rPr lang="ar-IQ" sz="2000" i="1" dirty="0">
                <a:solidFill>
                  <a:srgbClr val="000000"/>
                </a:solidFill>
              </a:rPr>
              <a:t> </a:t>
            </a:r>
            <a:r>
              <a:rPr lang="ar-IQ" sz="2000" i="1" dirty="0" smtClean="0">
                <a:solidFill>
                  <a:srgbClr val="000000"/>
                </a:solidFill>
              </a:rPr>
              <a:t>اعدادات السيطرة </a:t>
            </a:r>
            <a:r>
              <a:rPr lang="ar-IQ" sz="2000" i="1" dirty="0" smtClean="0">
                <a:solidFill>
                  <a:srgbClr val="000000"/>
                </a:solidFill>
              </a:rPr>
              <a:t>على </a:t>
            </a:r>
            <a:r>
              <a:rPr lang="ar-IQ" sz="2000" i="1" dirty="0" smtClean="0">
                <a:solidFill>
                  <a:srgbClr val="000000"/>
                </a:solidFill>
              </a:rPr>
              <a:t>الطلاب في الصف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شرح فوائد </a:t>
            </a:r>
            <a:r>
              <a:rPr lang="ar-IQ" sz="2000" i="1" dirty="0" smtClean="0">
                <a:solidFill>
                  <a:srgbClr val="000000"/>
                </a:solidFill>
              </a:rPr>
              <a:t>ارشفة </a:t>
            </a:r>
            <a:r>
              <a:rPr lang="ar-IQ" sz="2000" i="1" dirty="0" smtClean="0">
                <a:solidFill>
                  <a:srgbClr val="000000"/>
                </a:solidFill>
              </a:rPr>
              <a:t>ونسخ الصف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اعداد نظام وضع الدرجات</a:t>
            </a:r>
          </a:p>
          <a:p>
            <a:pPr marL="380990" indent="-380990" algn="just" rtl="1">
              <a:buFont typeface="Arial" panose="020B0604020202020204" pitchFamily="34" charset="0"/>
              <a:buChar char="•"/>
            </a:pPr>
            <a:r>
              <a:rPr lang="ar-IQ" sz="2000" i="1" dirty="0" smtClean="0">
                <a:solidFill>
                  <a:srgbClr val="000000"/>
                </a:solidFill>
              </a:rPr>
              <a:t>شرح مجموعة جوجل (</a:t>
            </a:r>
            <a:r>
              <a:rPr lang="en-US" sz="2000" i="1" dirty="0" err="1" smtClean="0">
                <a:solidFill>
                  <a:srgbClr val="000000"/>
                </a:solidFill>
              </a:rPr>
              <a:t>Googl</a:t>
            </a:r>
            <a:r>
              <a:rPr lang="en-US" sz="2000" i="1" dirty="0" smtClean="0">
                <a:solidFill>
                  <a:srgbClr val="000000"/>
                </a:solidFill>
              </a:rPr>
              <a:t> Group</a:t>
            </a:r>
            <a:r>
              <a:rPr lang="ar-IQ" sz="2000" i="1" dirty="0" smtClean="0">
                <a:solidFill>
                  <a:srgbClr val="000000"/>
                </a:solidFill>
              </a:rPr>
              <a:t>) بواسطة صف جوجل الدراسي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DAAF4F-B081-49A5-86C3-629C9000CBA1}"/>
              </a:ext>
            </a:extLst>
          </p:cNvPr>
          <p:cNvSpPr/>
          <p:nvPr/>
        </p:nvSpPr>
        <p:spPr>
          <a:xfrm>
            <a:off x="4451859" y="1098597"/>
            <a:ext cx="4158741" cy="2559004"/>
          </a:xfrm>
          <a:prstGeom prst="rect">
            <a:avLst/>
          </a:prstGeom>
          <a:noFill/>
          <a:ln>
            <a:solidFill>
              <a:srgbClr val="43B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2000" dirty="0" smtClean="0">
                <a:solidFill>
                  <a:srgbClr val="082C2D"/>
                </a:solidFill>
                <a:latin typeface="Arial"/>
                <a:cs typeface="Arial"/>
              </a:rPr>
              <a:t>يجعل صف جوجل الدراسي التدريس منتجا اكثر وذي معنى بتبسيط المهام, تحسين التعاون وتقوية التواصل.</a:t>
            </a:r>
          </a:p>
          <a:p>
            <a:pPr algn="r" rtl="1"/>
            <a:r>
              <a:rPr lang="ar-IQ" sz="2000" dirty="0" smtClean="0">
                <a:solidFill>
                  <a:srgbClr val="082C2D"/>
                </a:solidFill>
                <a:latin typeface="Arial"/>
                <a:cs typeface="Arial"/>
              </a:rPr>
              <a:t>انشأ صف جوجل الدراسي لتقليل وقت التركيز على التكنولوجيا وزيادة وقت التركيز على التدريس.</a:t>
            </a:r>
            <a:endParaRPr lang="en-US" sz="2000" dirty="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82C2D"/>
              </a:solidFill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2B7006-687A-4C9C-8E71-3FEAD380F984}"/>
              </a:ext>
            </a:extLst>
          </p:cNvPr>
          <p:cNvSpPr/>
          <p:nvPr/>
        </p:nvSpPr>
        <p:spPr>
          <a:xfrm>
            <a:off x="0" y="6350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ما هو صف جوجل الدراسي (</a:t>
            </a:r>
            <a:r>
              <a:rPr lang="en-US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Google Classroom</a:t>
            </a:r>
            <a:r>
              <a:rPr lang="ar-IQ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)؟</a:t>
            </a:r>
            <a:endParaRPr lang="en-JM" sz="36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7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DAAF4F-B081-49A5-86C3-629C9000CBA1}"/>
              </a:ext>
            </a:extLst>
          </p:cNvPr>
          <p:cNvSpPr/>
          <p:nvPr/>
        </p:nvSpPr>
        <p:spPr>
          <a:xfrm>
            <a:off x="4148494" y="78003"/>
            <a:ext cx="4927234" cy="4922408"/>
          </a:xfrm>
          <a:prstGeom prst="rect">
            <a:avLst/>
          </a:prstGeom>
          <a:solidFill>
            <a:srgbClr val="F46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سهل الاستخدام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الاتصال بسهولة مع الطلاب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طرح الاسئلة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انشاء الواجبات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التغذية الراجعة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التنظيم حسب المواضيع (الموضوع, اليوم والاسبوع)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نظام الزملاء (اضافة معلمين اخرين)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التواصل </a:t>
            </a:r>
            <a:r>
              <a:rPr lang="ar-IQ" sz="2000" b="1" dirty="0" smtClean="0">
                <a:solidFill>
                  <a:schemeClr val="bg1"/>
                </a:solidFill>
                <a:latin typeface="Arial"/>
                <a:cs typeface="Arial"/>
              </a:rPr>
              <a:t>مع اولياء الامور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2B7006-687A-4C9C-8E71-3FEAD380F984}"/>
              </a:ext>
            </a:extLst>
          </p:cNvPr>
          <p:cNvSpPr/>
          <p:nvPr/>
        </p:nvSpPr>
        <p:spPr>
          <a:xfrm>
            <a:off x="0" y="6350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لماذا صف جوجل الدراسي؟</a:t>
            </a:r>
            <a:endParaRPr lang="en-JM" sz="36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pic>
        <p:nvPicPr>
          <p:cNvPr id="1026" name="Picture 2" descr="upload.wikimedia.org/wikipedia/commons/5/59/Goo...">
            <a:extLst>
              <a:ext uri="{FF2B5EF4-FFF2-40B4-BE49-F238E27FC236}">
                <a16:creationId xmlns="" xmlns:a16="http://schemas.microsoft.com/office/drawing/2014/main" id="{B7099CC1-AFF8-4CB9-853E-79DCAE26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63" y="226585"/>
            <a:ext cx="1167172" cy="10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5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22B7006-687A-4C9C-8E71-3FEAD380F984}"/>
              </a:ext>
            </a:extLst>
          </p:cNvPr>
          <p:cNvSpPr/>
          <p:nvPr/>
        </p:nvSpPr>
        <p:spPr>
          <a:xfrm>
            <a:off x="32893" y="6350"/>
            <a:ext cx="4080222" cy="5104585"/>
          </a:xfrm>
          <a:prstGeom prst="rect">
            <a:avLst/>
          </a:prstGeom>
          <a:solidFill>
            <a:srgbClr val="18A15F"/>
          </a:solidFill>
          <a:ln w="57150">
            <a:solidFill>
              <a:srgbClr val="F4B5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b="1" dirty="0" smtClean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نصائح لتهيئة صف جوجل الدراسي</a:t>
            </a:r>
            <a:endParaRPr lang="en-JM" sz="36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74FF74-D29C-430D-8D7B-D2C03DD1E765}"/>
              </a:ext>
            </a:extLst>
          </p:cNvPr>
          <p:cNvSpPr/>
          <p:nvPr/>
        </p:nvSpPr>
        <p:spPr>
          <a:xfrm>
            <a:off x="4400961" y="867469"/>
            <a:ext cx="3789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IQ" sz="2000" dirty="0" smtClean="0">
                <a:latin typeface="Google Sans"/>
              </a:rPr>
              <a:t>قم بتهيئة صفك الدراسي قبل اضافة المواد وتنظيمها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ar-IQ" sz="2000" dirty="0">
              <a:latin typeface="Google San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endParaRPr lang="ar-IQ" sz="2000" dirty="0" smtClean="0">
              <a:latin typeface="Google Sans"/>
            </a:endParaRP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IQ" sz="2000" dirty="0" smtClean="0">
                <a:latin typeface="Google Sans"/>
              </a:rPr>
              <a:t>كلما كنت اكثر تنظيما منذ البداية, كلما كان صفك مبسطا واكثر فائدة لكل المستخدمين</a:t>
            </a:r>
            <a:endParaRPr lang="en-US" sz="20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41075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كيفية استخدام  صف جوجل الدراسي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39548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8E01BF-EF00-4CA3-A06B-0FDD8F4491FF}"/>
              </a:ext>
            </a:extLst>
          </p:cNvPr>
          <p:cNvSpPr/>
          <p:nvPr/>
        </p:nvSpPr>
        <p:spPr>
          <a:xfrm>
            <a:off x="590567" y="1346200"/>
            <a:ext cx="3339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en-US" b="1" dirty="0">
                <a:latin typeface="Google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Classroom.google.com</a:t>
            </a:r>
            <a:endParaRPr lang="en-US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واجهة القيادة </a:t>
            </a:r>
            <a:r>
              <a:rPr lang="en-US" b="1" dirty="0" smtClean="0">
                <a:latin typeface="Google Sans"/>
              </a:rPr>
              <a:t>Dashboard</a:t>
            </a:r>
            <a:endParaRPr lang="ar-SA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اختصارات صف جوجل الدراسي على سطح المكتب على الحاسوب</a:t>
            </a:r>
            <a:endParaRPr lang="en-US" b="1" dirty="0"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i="0" dirty="0" smtClean="0">
                <a:effectLst/>
                <a:latin typeface="Google Sans"/>
              </a:rPr>
              <a:t>ت</a:t>
            </a:r>
            <a:r>
              <a:rPr lang="ar-IQ" b="1" dirty="0">
                <a:latin typeface="Google Sans"/>
              </a:rPr>
              <a:t>ط</a:t>
            </a:r>
            <a:r>
              <a:rPr lang="ar-IQ" b="1" i="0" dirty="0" smtClean="0">
                <a:effectLst/>
                <a:latin typeface="Google Sans"/>
              </a:rPr>
              <a:t>بيق جوجل كرووم (</a:t>
            </a:r>
            <a:r>
              <a:rPr lang="en-US" b="1" i="0" dirty="0" smtClean="0">
                <a:effectLst/>
                <a:latin typeface="Google Sans"/>
              </a:rPr>
              <a:t>Google Chrom</a:t>
            </a:r>
            <a:r>
              <a:rPr lang="en-US" b="1" dirty="0">
                <a:latin typeface="Google Sans"/>
              </a:rPr>
              <a:t>e</a:t>
            </a:r>
            <a:r>
              <a:rPr lang="ar-IQ" b="1" i="0" dirty="0" smtClean="0">
                <a:effectLst/>
                <a:latin typeface="Google Sans"/>
              </a:rPr>
              <a:t>)</a:t>
            </a: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i="0" dirty="0" smtClean="0">
                <a:effectLst/>
                <a:latin typeface="Google Sans"/>
              </a:rPr>
              <a:t>9 ازرار مربعة</a:t>
            </a:r>
            <a:endParaRPr lang="en-US" b="1" i="0" dirty="0">
              <a:effectLst/>
              <a:latin typeface="Google Sans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b="1" dirty="0" smtClean="0">
                <a:latin typeface="Google Sans"/>
              </a:rPr>
              <a:t>ممنوعة من الوصول اليها عن طريق موقع الجامعة بواسطة </a:t>
            </a:r>
            <a:r>
              <a:rPr lang="en-US" b="1" dirty="0" smtClean="0">
                <a:latin typeface="Google Sans"/>
              </a:rPr>
              <a:t>SAML</a:t>
            </a:r>
            <a:r>
              <a:rPr lang="ar-IQ" b="1" dirty="0" smtClean="0">
                <a:latin typeface="Google Sans"/>
              </a:rPr>
              <a:t> و </a:t>
            </a:r>
            <a:r>
              <a:rPr lang="en-US" b="1" dirty="0" smtClean="0">
                <a:latin typeface="Google Sans"/>
              </a:rPr>
              <a:t>SSO</a:t>
            </a:r>
            <a:endParaRPr lang="en-US" b="1" i="0" u="sng" dirty="0">
              <a:effectLst/>
              <a:latin typeface="Google San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A3171F2-3D93-4B4E-9FA4-FF6F0E3979E5}"/>
              </a:ext>
            </a:extLst>
          </p:cNvPr>
          <p:cNvSpPr/>
          <p:nvPr/>
        </p:nvSpPr>
        <p:spPr>
          <a:xfrm>
            <a:off x="639119" y="787722"/>
            <a:ext cx="2216927" cy="443551"/>
          </a:xfrm>
          <a:prstGeom prst="roundRect">
            <a:avLst/>
          </a:prstGeom>
          <a:solidFill>
            <a:srgbClr val="18A15F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حاسوب مكتبي او محمول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41A1E7-5B6B-4D1E-AE43-20708742B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027" y="785858"/>
            <a:ext cx="4766292" cy="279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1697662A-1926-45D5-822C-A961CC47B27A}"/>
              </a:ext>
            </a:extLst>
          </p:cNvPr>
          <p:cNvSpPr/>
          <p:nvPr/>
        </p:nvSpPr>
        <p:spPr>
          <a:xfrm>
            <a:off x="8124345" y="983185"/>
            <a:ext cx="177618" cy="131131"/>
          </a:xfrm>
          <a:prstGeom prst="ellipse">
            <a:avLst/>
          </a:prstGeom>
          <a:noFill/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CAC53CB-C744-4F5A-BB62-EE9452378FD5}"/>
              </a:ext>
            </a:extLst>
          </p:cNvPr>
          <p:cNvSpPr/>
          <p:nvPr/>
        </p:nvSpPr>
        <p:spPr>
          <a:xfrm>
            <a:off x="3930293" y="705078"/>
            <a:ext cx="319366" cy="252459"/>
          </a:xfrm>
          <a:prstGeom prst="ellipse">
            <a:avLst/>
          </a:prstGeom>
          <a:noFill/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F1AEC76B-C72C-498C-9CF9-30D96B567EE7}"/>
              </a:ext>
            </a:extLst>
          </p:cNvPr>
          <p:cNvCxnSpPr/>
          <p:nvPr/>
        </p:nvCxnSpPr>
        <p:spPr>
          <a:xfrm>
            <a:off x="3716806" y="1032812"/>
            <a:ext cx="213487" cy="0"/>
          </a:xfrm>
          <a:prstGeom prst="straightConnector1">
            <a:avLst/>
          </a:prstGeom>
          <a:ln w="38100">
            <a:solidFill>
              <a:srgbClr val="F4B50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D2A97B2-FF3E-4707-AE2C-80A920ABF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184" y="3671491"/>
            <a:ext cx="4590249" cy="13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5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 smtClean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كيفية الانضمام الى تطبيق صف جوجل الدراسي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39548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35B43BF-883F-4512-8B41-EE09C11A6C1F}"/>
              </a:ext>
            </a:extLst>
          </p:cNvPr>
          <p:cNvSpPr/>
          <p:nvPr/>
        </p:nvSpPr>
        <p:spPr>
          <a:xfrm>
            <a:off x="830364" y="1897144"/>
            <a:ext cx="2081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dirty="0" smtClean="0">
                <a:latin typeface="Google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رابط لنظام </a:t>
            </a:r>
            <a:r>
              <a:rPr lang="en-US" b="1" dirty="0" err="1" smtClean="0">
                <a:latin typeface="Google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iOS</a:t>
            </a:r>
            <a:endParaRPr lang="en-US" b="1" dirty="0" smtClean="0">
              <a:latin typeface="Google Sans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b="1" dirty="0">
              <a:latin typeface="Google Sans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b="1" dirty="0" smtClean="0">
                <a:latin typeface="Google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رابط لجوجل بلاي </a:t>
            </a:r>
            <a:r>
              <a:rPr lang="en-US" b="1" dirty="0" smtClean="0">
                <a:latin typeface="Google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Google Play</a:t>
            </a:r>
            <a:endParaRPr lang="en-US" b="1" dirty="0">
              <a:latin typeface="Google San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BD91205B-8C1E-4B25-BA8C-835336C9DEA4}"/>
              </a:ext>
            </a:extLst>
          </p:cNvPr>
          <p:cNvSpPr/>
          <p:nvPr/>
        </p:nvSpPr>
        <p:spPr>
          <a:xfrm>
            <a:off x="993067" y="937984"/>
            <a:ext cx="2216927" cy="443551"/>
          </a:xfrm>
          <a:prstGeom prst="roundRect">
            <a:avLst/>
          </a:prstGeom>
          <a:solidFill>
            <a:srgbClr val="18A15F"/>
          </a:solidFill>
          <a:ln>
            <a:solidFill>
              <a:srgbClr val="F4B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جهاز لوحي أو هاتف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Unable to login classroom on apps - Classroom Community">
            <a:extLst>
              <a:ext uri="{FF2B5EF4-FFF2-40B4-BE49-F238E27FC236}">
                <a16:creationId xmlns="" xmlns:a16="http://schemas.microsoft.com/office/drawing/2014/main" id="{9F19C51C-E3B9-4C9C-90B0-5BA5439A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19" y="857452"/>
            <a:ext cx="1455578" cy="31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F10ECB-91C1-41D6-9DD7-270EB12A8570}"/>
              </a:ext>
            </a:extLst>
          </p:cNvPr>
          <p:cNvSpPr/>
          <p:nvPr/>
        </p:nvSpPr>
        <p:spPr>
          <a:xfrm>
            <a:off x="4815" y="4205516"/>
            <a:ext cx="801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600"/>
              </a:spcAft>
            </a:pPr>
            <a:r>
              <a:rPr lang="ar-IQ" b="1" dirty="0" smtClean="0">
                <a:solidFill>
                  <a:srgbClr val="F46524"/>
                </a:solidFill>
                <a:latin typeface="Arial" panose="020B0604020202020204" pitchFamily="34" charset="0"/>
              </a:rPr>
              <a:t>ابحث عن </a:t>
            </a:r>
            <a:r>
              <a:rPr lang="en-US" b="1" dirty="0" smtClean="0">
                <a:solidFill>
                  <a:srgbClr val="F46524"/>
                </a:solidFill>
                <a:latin typeface="Arial" panose="020B0604020202020204" pitchFamily="34" charset="0"/>
              </a:rPr>
              <a:t>classroom.google.com</a:t>
            </a:r>
            <a:r>
              <a:rPr lang="ar-IQ" b="1" dirty="0" smtClean="0">
                <a:solidFill>
                  <a:srgbClr val="F46524"/>
                </a:solidFill>
                <a:latin typeface="Arial" panose="020B0604020202020204" pitchFamily="34" charset="0"/>
              </a:rPr>
              <a:t> (يفضل استخدام جوجل كرووم) وسجل دخولك (لن يكون تسجيل الدخول مطلوبا اذا كنت قد سجلت الدخول مسبقا الى جوجل كرووم)</a:t>
            </a:r>
            <a:endParaRPr lang="en-US" b="1" dirty="0">
              <a:solidFill>
                <a:srgbClr val="F46524"/>
              </a:solidFill>
            </a:endParaRPr>
          </a:p>
        </p:txBody>
      </p:sp>
      <p:pic>
        <p:nvPicPr>
          <p:cNvPr id="2052" name="Picture 4" descr="Microsoft removes Google's Chrome installer from the Windows Store ...">
            <a:extLst>
              <a:ext uri="{FF2B5EF4-FFF2-40B4-BE49-F238E27FC236}">
                <a16:creationId xmlns="" xmlns:a16="http://schemas.microsoft.com/office/drawing/2014/main" id="{BC8C05FD-A52C-433E-8A57-005917EAD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54" y="4004032"/>
            <a:ext cx="1045146" cy="10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4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6D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749d9fd7964c3d86bb1c9586d8ef0c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ac59c231-9f26-4c18-8841-6bfb5271b5a0</TermId>
        </TermInfo>
      </Terms>
    </m0749d9fd7964c3d86bb1c9586d8ef0c>
    <ed01322c547a4dd2908926ace3166475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3049</TermName>
          <TermId xmlns="http://schemas.microsoft.com/office/infopath/2007/PartnerControls">867cb341-23ac-4caa-8291-3a5e9176f1dd</TermId>
        </TermInfo>
      </Terms>
    </ed01322c547a4dd2908926ace3166475>
    <TaxCatchAll xmlns="03998e33-bf9e-4dc3-96ba-2cbff5dd88e2">
      <Value>1</Value>
      <Value>6</Value>
    </TaxCatchAll>
    <SharedWithUsers xmlns="03998e33-bf9e-4dc3-96ba-2cbff5dd88e2">
      <UserInfo>
        <DisplayName>Ammar Waleed Alani</DisplayName>
        <AccountId>15</AccountId>
        <AccountType/>
      </UserInfo>
      <UserInfo>
        <DisplayName>Lori Mason</DisplayName>
        <AccountId>12</AccountId>
        <AccountType/>
      </UserInfo>
      <UserInfo>
        <DisplayName>Lindsey Powers</DisplayName>
        <AccountId>25</AccountId>
        <AccountType/>
      </UserInfo>
      <UserInfo>
        <DisplayName>Stanley Currier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170753063374389A59228429CC102" ma:contentTypeVersion="17" ma:contentTypeDescription="Create a new document." ma:contentTypeScope="" ma:versionID="04a12b5f73d3f50957748918b3199591">
  <xsd:schema xmlns:xsd="http://www.w3.org/2001/XMLSchema" xmlns:xs="http://www.w3.org/2001/XMLSchema" xmlns:p="http://schemas.microsoft.com/office/2006/metadata/properties" xmlns:ns2="bd0c619f-6be1-405c-9b81-967050b6419b" xmlns:ns3="03998e33-bf9e-4dc3-96ba-2cbff5dd88e2" targetNamespace="http://schemas.microsoft.com/office/2006/metadata/properties" ma:root="true" ma:fieldsID="a2be92ddff27dfd0a6f14b7f7ec0a76f" ns2:_="" ns3:_="">
    <xsd:import namespace="bd0c619f-6be1-405c-9b81-967050b6419b"/>
    <xsd:import namespace="03998e33-bf9e-4dc3-96ba-2cbff5dd8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m0749d9fd7964c3d86bb1c9586d8ef0c" minOccurs="0"/>
                <xsd:element ref="ns3:TaxCatchAll" minOccurs="0"/>
                <xsd:element ref="ns3:ed01322c547a4dd2908926ace3166475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c619f-6be1-405c-9b81-967050b64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8e33-bf9e-4dc3-96ba-2cbff5dd8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0749d9fd7964c3d86bb1c9586d8ef0c" ma:index="19" nillable="true" ma:taxonomy="true" ma:internalName="m0749d9fd7964c3d86bb1c9586d8ef0c" ma:taxonomyFieldName="Country" ma:displayName="Country" ma:default="1;#Iraq|ac59c231-9f26-4c18-8841-6bfb5271b5a0" ma:fieldId="{60749d9f-d796-4c3d-86bb-1c9586d8ef0c}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da6ccff-11f7-4843-9d2e-94b16dd372dc}" ma:internalName="TaxCatchAll" ma:showField="CatchAllData" ma:web="03998e33-bf9e-4dc3-96ba-2cbff5dd8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01322c547a4dd2908926ace3166475" ma:index="22" nillable="true" ma:taxonomy="true" ma:internalName="ed01322c547a4dd2908926ace3166475" ma:taxonomyFieldName="Program" ma:displayName="Program" ma:default="" ma:fieldId="{ed01322c-547a-4dd2-9089-26ace3166475}" ma:sspId="fe952b0e-87b1-4651-bd97-4ae9bbb31ca5" ma:termSetId="77eb5a22-eacd-4a56-8e87-3b6b85d80e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0D5C0-6E8D-4B35-8B52-284DEAD2DEA5}">
  <ds:schemaRefs>
    <ds:schemaRef ds:uri="03998e33-bf9e-4dc3-96ba-2cbff5dd88e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d0c619f-6be1-405c-9b81-967050b6419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CC77FB-1E1E-4A38-AB6C-D888B57639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F447C9-0752-4329-A677-E1D18EA9E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c619f-6be1-405c-9b81-967050b6419b"/>
    <ds:schemaRef ds:uri="03998e33-bf9e-4dc3-96ba-2cbff5dd8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1090</Words>
  <Application>Microsoft Office PowerPoint</Application>
  <PresentationFormat>On-screen Show (16:9)</PresentationFormat>
  <Paragraphs>248</Paragraphs>
  <Slides>30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Oday</dc:creator>
  <cp:lastModifiedBy>Maher</cp:lastModifiedBy>
  <cp:revision>114</cp:revision>
  <dcterms:created xsi:type="dcterms:W3CDTF">2020-05-19T16:56:55Z</dcterms:created>
  <dcterms:modified xsi:type="dcterms:W3CDTF">2020-06-03T15:15:41Z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0x01010045F170753063374389A59228429CC102</vt:lpwstr>
  </property>
  <property fmtid="{D5CDD505-2E9C-101B-9397-08002B2CF9AE}" pid="3" name="Country">
    <vt:lpwstr>1;#Iraq|ac59c231-9f26-4c18-8841-6bfb5271b5a0</vt:lpwstr>
  </property>
  <property fmtid="{D5CDD505-2E9C-101B-9397-08002B2CF9AE}" pid="4" name="Program">
    <vt:lpwstr>6;#3049|867cb341-23ac-4caa-8291-3a5e9176f1dd</vt:lpwstr>
  </property>
</Properties>
</file>