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582" r:id="rId5"/>
    <p:sldId id="589" r:id="rId6"/>
    <p:sldId id="625" r:id="rId7"/>
    <p:sldId id="588" r:id="rId8"/>
    <p:sldId id="656" r:id="rId9"/>
    <p:sldId id="626" r:id="rId10"/>
    <p:sldId id="616" r:id="rId11"/>
    <p:sldId id="617" r:id="rId12"/>
    <p:sldId id="624" r:id="rId13"/>
    <p:sldId id="587" r:id="rId14"/>
    <p:sldId id="655" r:id="rId15"/>
    <p:sldId id="618" r:id="rId16"/>
    <p:sldId id="650" r:id="rId17"/>
    <p:sldId id="657" r:id="rId18"/>
    <p:sldId id="599" r:id="rId19"/>
    <p:sldId id="620" r:id="rId20"/>
    <p:sldId id="621" r:id="rId21"/>
    <p:sldId id="627" r:id="rId22"/>
    <p:sldId id="628" r:id="rId23"/>
    <p:sldId id="647" r:id="rId24"/>
    <p:sldId id="622" r:id="rId25"/>
    <p:sldId id="623" r:id="rId26"/>
    <p:sldId id="637" r:id="rId27"/>
    <p:sldId id="651" r:id="rId28"/>
    <p:sldId id="653" r:id="rId29"/>
    <p:sldId id="630" r:id="rId30"/>
    <p:sldId id="638" r:id="rId31"/>
    <p:sldId id="640" r:id="rId32"/>
    <p:sldId id="641" r:id="rId33"/>
    <p:sldId id="635" r:id="rId34"/>
    <p:sldId id="590" r:id="rId35"/>
    <p:sldId id="645" r:id="rId36"/>
    <p:sldId id="648" r:id="rId37"/>
    <p:sldId id="643" r:id="rId38"/>
    <p:sldId id="636" r:id="rId39"/>
    <p:sldId id="577" r:id="rId40"/>
    <p:sldId id="565" r:id="rId41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57C9B7A-0BD7-E947-88A5-5DD01A124AFA}">
          <p14:sldIdLst/>
        </p14:section>
        <p14:section name="Click to add subtitle" id="{60E2B722-38A6-A04F-AC65-E82791577859}">
          <p14:sldIdLst>
            <p14:sldId id="582"/>
            <p14:sldId id="589"/>
            <p14:sldId id="625"/>
            <p14:sldId id="588"/>
            <p14:sldId id="656"/>
            <p14:sldId id="626"/>
            <p14:sldId id="616"/>
            <p14:sldId id="617"/>
            <p14:sldId id="624"/>
            <p14:sldId id="587"/>
            <p14:sldId id="655"/>
            <p14:sldId id="618"/>
            <p14:sldId id="650"/>
            <p14:sldId id="657"/>
            <p14:sldId id="599"/>
            <p14:sldId id="620"/>
            <p14:sldId id="621"/>
            <p14:sldId id="627"/>
            <p14:sldId id="628"/>
            <p14:sldId id="647"/>
            <p14:sldId id="622"/>
            <p14:sldId id="623"/>
            <p14:sldId id="637"/>
            <p14:sldId id="651"/>
            <p14:sldId id="653"/>
            <p14:sldId id="630"/>
            <p14:sldId id="638"/>
            <p14:sldId id="640"/>
            <p14:sldId id="641"/>
            <p14:sldId id="635"/>
            <p14:sldId id="590"/>
            <p14:sldId id="645"/>
            <p14:sldId id="648"/>
            <p14:sldId id="643"/>
            <p14:sldId id="636"/>
            <p14:sldId id="577"/>
            <p14:sldId id="5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00">
          <p15:clr>
            <a:srgbClr val="A4A3A4"/>
          </p15:clr>
        </p15:guide>
        <p15:guide id="2" orient="horz" pos="2288">
          <p15:clr>
            <a:srgbClr val="A4A3A4"/>
          </p15:clr>
        </p15:guide>
        <p15:guide id="3" orient="horz" pos="1008">
          <p15:clr>
            <a:srgbClr val="A4A3A4"/>
          </p15:clr>
        </p15:guide>
        <p15:guide id="4" pos="328">
          <p15:clr>
            <a:srgbClr val="A4A3A4"/>
          </p15:clr>
        </p15:guide>
        <p15:guide id="5" pos="54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9F5C"/>
    <a:srgbClr val="0F8A7E"/>
    <a:srgbClr val="2BA15E"/>
    <a:srgbClr val="F4B624"/>
    <a:srgbClr val="009BA0"/>
    <a:srgbClr val="43B6C8"/>
    <a:srgbClr val="098B8E"/>
    <a:srgbClr val="000000"/>
    <a:srgbClr val="082C2D"/>
    <a:srgbClr val="0752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64" autoAdjust="0"/>
    <p:restoredTop sz="95288" autoAdjust="0"/>
  </p:normalViewPr>
  <p:slideViewPr>
    <p:cSldViewPr snapToGrid="0">
      <p:cViewPr varScale="1">
        <p:scale>
          <a:sx n="48" d="100"/>
          <a:sy n="48" d="100"/>
        </p:scale>
        <p:origin x="384" y="40"/>
      </p:cViewPr>
      <p:guideLst>
        <p:guide orient="horz" pos="900"/>
        <p:guide orient="horz" pos="2288"/>
        <p:guide orient="horz" pos="1008"/>
        <p:guide pos="328"/>
        <p:guide pos="54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57" d="100"/>
        <a:sy n="357" d="100"/>
      </p:scale>
      <p:origin x="0" y="0"/>
    </p:cViewPr>
  </p:sorterViewPr>
  <p:notesViewPr>
    <p:cSldViewPr>
      <p:cViewPr varScale="1">
        <p:scale>
          <a:sx n="129" d="100"/>
          <a:sy n="129" d="100"/>
        </p:scale>
        <p:origin x="-25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 Naseem" userId="12c36fdf-08fc-4171-87f2-ec7b14f3d27e" providerId="ADAL" clId="{ABCEF208-7594-4EAD-9536-32866563AA87}"/>
    <pc:docChg chg="modSld">
      <pc:chgData name="Rose Naseem" userId="12c36fdf-08fc-4171-87f2-ec7b14f3d27e" providerId="ADAL" clId="{ABCEF208-7594-4EAD-9536-32866563AA87}" dt="2020-06-02T13:17:44.783" v="38" actId="20577"/>
      <pc:docMkLst>
        <pc:docMk/>
      </pc:docMkLst>
      <pc:sldChg chg="modSp mod">
        <pc:chgData name="Rose Naseem" userId="12c36fdf-08fc-4171-87f2-ec7b14f3d27e" providerId="ADAL" clId="{ABCEF208-7594-4EAD-9536-32866563AA87}" dt="2020-06-02T13:17:44.783" v="38" actId="20577"/>
        <pc:sldMkLst>
          <pc:docMk/>
          <pc:sldMk cId="1864413900" sldId="565"/>
        </pc:sldMkLst>
        <pc:spChg chg="mod">
          <ac:chgData name="Rose Naseem" userId="12c36fdf-08fc-4171-87f2-ec7b14f3d27e" providerId="ADAL" clId="{ABCEF208-7594-4EAD-9536-32866563AA87}" dt="2020-06-02T13:17:44.783" v="38" actId="20577"/>
          <ac:spMkLst>
            <pc:docMk/>
            <pc:sldMk cId="1864413900" sldId="565"/>
            <ac:spMk id="18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093954A-C201-EB40-9459-342C786798D2}" type="datetimeFigureOut">
              <a:rPr lang="en-US" smtClean="0">
                <a:latin typeface="Arial" charset="0"/>
              </a:rPr>
              <a:t>6/2/2020</a:t>
            </a:fld>
            <a:endParaRPr lang="en-US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52853C-6216-544B-82BE-E4DDDB9FF424}" type="slidenum">
              <a:rPr lang="en-US" smtClean="0">
                <a:latin typeface="Arial" charset="0"/>
              </a:rPr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620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7D7D0FC4-79A4-4CD6-9D21-6D2AFDDF42EC}" type="datetimeFigureOut">
              <a:rPr lang="en-JM" smtClean="0"/>
              <a:pPr/>
              <a:t>2/6/2020</a:t>
            </a:fld>
            <a:endParaRPr lang="en-JM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JM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FEA829E4-7B8F-48ED-BCF8-1C0A3C644052}" type="slidenum">
              <a:rPr lang="en-JM" smtClean="0"/>
              <a:pPr/>
              <a:t>‹#›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870379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328882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11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469048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12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151546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15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139678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16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819997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17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753210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18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32257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19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213261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20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991093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21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455806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22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68265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3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260650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23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004172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26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386414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27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5803697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28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898216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29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641505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32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378713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33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695717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34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014828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4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102325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5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124694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6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065669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7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097625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8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4291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9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8386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pPr/>
              <a:t>10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937785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3955"/>
            <a:ext cx="7772400" cy="1102519"/>
          </a:xfrm>
        </p:spPr>
        <p:txBody>
          <a:bodyPr/>
          <a:lstStyle>
            <a:lvl1pPr algn="ctr">
              <a:defRPr baseline="0">
                <a:solidFill>
                  <a:srgbClr val="009BA0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40786"/>
            <a:ext cx="6400800" cy="664369"/>
          </a:xfrm>
        </p:spPr>
        <p:txBody>
          <a:bodyPr/>
          <a:lstStyle>
            <a:lvl1pPr marL="0" indent="0" algn="ctr">
              <a:buNone/>
              <a:defRPr>
                <a:solidFill>
                  <a:srgbClr val="1737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63253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5"/>
          <p:cNvSpPr>
            <a:spLocks noGrp="1"/>
          </p:cNvSpPr>
          <p:nvPr>
            <p:ph type="body" sz="quarter" idx="68"/>
          </p:nvPr>
        </p:nvSpPr>
        <p:spPr>
          <a:xfrm>
            <a:off x="518970" y="3638551"/>
            <a:ext cx="1843230" cy="6810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69"/>
          </p:nvPr>
        </p:nvSpPr>
        <p:spPr>
          <a:xfrm>
            <a:off x="2467803" y="3643312"/>
            <a:ext cx="1613026" cy="6810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70"/>
          </p:nvPr>
        </p:nvSpPr>
        <p:spPr>
          <a:xfrm>
            <a:off x="506133" y="3262312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72"/>
          </p:nvPr>
        </p:nvSpPr>
        <p:spPr>
          <a:xfrm>
            <a:off x="2467809" y="3262312"/>
            <a:ext cx="16017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74"/>
          </p:nvPr>
        </p:nvSpPr>
        <p:spPr>
          <a:xfrm>
            <a:off x="4267206" y="3643312"/>
            <a:ext cx="1675229" cy="6810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75"/>
          </p:nvPr>
        </p:nvSpPr>
        <p:spPr>
          <a:xfrm>
            <a:off x="4267206" y="3262312"/>
            <a:ext cx="166355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77"/>
          </p:nvPr>
        </p:nvSpPr>
        <p:spPr>
          <a:xfrm>
            <a:off x="6096636" y="3643312"/>
            <a:ext cx="1751964" cy="6810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78"/>
          </p:nvPr>
        </p:nvSpPr>
        <p:spPr>
          <a:xfrm>
            <a:off x="6096642" y="3262312"/>
            <a:ext cx="173975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80"/>
          </p:nvPr>
        </p:nvSpPr>
        <p:spPr>
          <a:xfrm>
            <a:off x="517806" y="1657350"/>
            <a:ext cx="1691999" cy="1447800"/>
          </a:xfrm>
        </p:spPr>
        <p:txBody>
          <a:bodyPr>
            <a:normAutofit/>
          </a:bodyPr>
          <a:lstStyle>
            <a:lvl1pPr>
              <a:defRPr sz="1050" b="0" i="0">
                <a:latin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81"/>
          </p:nvPr>
        </p:nvSpPr>
        <p:spPr>
          <a:xfrm>
            <a:off x="2422806" y="1657350"/>
            <a:ext cx="1691999" cy="1447800"/>
          </a:xfrm>
        </p:spPr>
        <p:txBody>
          <a:bodyPr>
            <a:normAutofit/>
          </a:bodyPr>
          <a:lstStyle>
            <a:lvl1pPr>
              <a:defRPr sz="1050" b="0" i="0">
                <a:latin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82"/>
          </p:nvPr>
        </p:nvSpPr>
        <p:spPr>
          <a:xfrm>
            <a:off x="4251602" y="1657350"/>
            <a:ext cx="1691999" cy="1447800"/>
          </a:xfrm>
        </p:spPr>
        <p:txBody>
          <a:bodyPr>
            <a:normAutofit/>
          </a:bodyPr>
          <a:lstStyle>
            <a:lvl1pPr>
              <a:defRPr sz="1050" b="0" i="0">
                <a:latin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2" name="Picture Placeholder 4"/>
          <p:cNvSpPr>
            <a:spLocks noGrp="1"/>
          </p:cNvSpPr>
          <p:nvPr>
            <p:ph type="pic" sz="quarter" idx="83"/>
          </p:nvPr>
        </p:nvSpPr>
        <p:spPr>
          <a:xfrm>
            <a:off x="6080407" y="1657350"/>
            <a:ext cx="1691999" cy="1447800"/>
          </a:xfrm>
        </p:spPr>
        <p:txBody>
          <a:bodyPr>
            <a:normAutofit/>
          </a:bodyPr>
          <a:lstStyle>
            <a:lvl1pPr>
              <a:defRPr sz="1050" b="0" i="0">
                <a:latin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135416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1581150"/>
            <a:ext cx="8229600" cy="2819400"/>
          </a:xfrm>
        </p:spPr>
        <p:txBody>
          <a:bodyPr>
            <a:normAutofit/>
          </a:bodyPr>
          <a:lstStyle>
            <a:lvl1pPr marL="342900" indent="-342900">
              <a:buFont typeface="Courier New" pitchFamily="49" charset="0"/>
              <a:buChar char="o"/>
              <a:defRPr sz="1100" b="0" i="0">
                <a:solidFill>
                  <a:srgbClr val="A6A6A6"/>
                </a:solidFill>
                <a:latin typeface="Arial" charset="0"/>
              </a:defRPr>
            </a:lvl1pPr>
            <a:lvl2pPr marL="742950" indent="-28575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2pPr>
            <a:lvl3pPr marL="11430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3pPr>
            <a:lvl4pPr marL="16002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4pPr>
            <a:lvl5pPr marL="20574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51070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>
            <a:spLocks noGrp="1"/>
          </p:cNvSpPr>
          <p:nvPr>
            <p:ph type="body" sz="quarter" idx="47"/>
          </p:nvPr>
        </p:nvSpPr>
        <p:spPr>
          <a:xfrm>
            <a:off x="1021944" y="1714502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48"/>
          </p:nvPr>
        </p:nvSpPr>
        <p:spPr>
          <a:xfrm>
            <a:off x="1022262" y="2282828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49"/>
          </p:nvPr>
        </p:nvSpPr>
        <p:spPr>
          <a:xfrm>
            <a:off x="1022580" y="2845366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50"/>
          </p:nvPr>
        </p:nvSpPr>
        <p:spPr>
          <a:xfrm>
            <a:off x="1022580" y="3400991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51"/>
          </p:nvPr>
        </p:nvSpPr>
        <p:spPr>
          <a:xfrm>
            <a:off x="1022580" y="3912166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55" hasCustomPrompt="1"/>
          </p:nvPr>
        </p:nvSpPr>
        <p:spPr>
          <a:xfrm>
            <a:off x="533400" y="17487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B5C4D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60"/>
          </p:nvPr>
        </p:nvSpPr>
        <p:spPr>
          <a:xfrm>
            <a:off x="5105082" y="1714502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61"/>
          </p:nvPr>
        </p:nvSpPr>
        <p:spPr>
          <a:xfrm>
            <a:off x="5105400" y="2282828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62"/>
          </p:nvPr>
        </p:nvSpPr>
        <p:spPr>
          <a:xfrm>
            <a:off x="5105400" y="2845366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63"/>
          </p:nvPr>
        </p:nvSpPr>
        <p:spPr>
          <a:xfrm>
            <a:off x="5105400" y="3400991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64"/>
          </p:nvPr>
        </p:nvSpPr>
        <p:spPr>
          <a:xfrm>
            <a:off x="5105400" y="3912166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7" name="Content Placeholder 6"/>
          <p:cNvSpPr>
            <a:spLocks noGrp="1"/>
          </p:cNvSpPr>
          <p:nvPr>
            <p:ph sz="quarter" idx="65" hasCustomPrompt="1"/>
          </p:nvPr>
        </p:nvSpPr>
        <p:spPr>
          <a:xfrm>
            <a:off x="533400" y="229743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B5C4D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66" hasCustomPrompt="1"/>
          </p:nvPr>
        </p:nvSpPr>
        <p:spPr>
          <a:xfrm>
            <a:off x="533400" y="28917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B5C4D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67" hasCustomPrompt="1"/>
          </p:nvPr>
        </p:nvSpPr>
        <p:spPr>
          <a:xfrm>
            <a:off x="533400" y="34251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B5C4D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68" hasCustomPrompt="1"/>
          </p:nvPr>
        </p:nvSpPr>
        <p:spPr>
          <a:xfrm>
            <a:off x="533400" y="39585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B5C4D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1" name="Content Placeholder 6"/>
          <p:cNvSpPr>
            <a:spLocks noGrp="1" noChangeAspect="1"/>
          </p:cNvSpPr>
          <p:nvPr>
            <p:ph sz="quarter" idx="69" hasCustomPrompt="1"/>
          </p:nvPr>
        </p:nvSpPr>
        <p:spPr>
          <a:xfrm>
            <a:off x="4648200" y="17487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ED364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2" name="Content Placeholder 6"/>
          <p:cNvSpPr>
            <a:spLocks noGrp="1" noChangeAspect="1"/>
          </p:cNvSpPr>
          <p:nvPr>
            <p:ph sz="quarter" idx="70" hasCustomPrompt="1"/>
          </p:nvPr>
        </p:nvSpPr>
        <p:spPr>
          <a:xfrm>
            <a:off x="4648200" y="229743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ED364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3" name="Content Placeholder 6"/>
          <p:cNvSpPr>
            <a:spLocks noGrp="1" noChangeAspect="1"/>
          </p:cNvSpPr>
          <p:nvPr>
            <p:ph sz="quarter" idx="71" hasCustomPrompt="1"/>
          </p:nvPr>
        </p:nvSpPr>
        <p:spPr>
          <a:xfrm>
            <a:off x="4648200" y="28917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ED364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4" name="Content Placeholder 6"/>
          <p:cNvSpPr>
            <a:spLocks noGrp="1" noChangeAspect="1"/>
          </p:cNvSpPr>
          <p:nvPr>
            <p:ph sz="quarter" idx="72" hasCustomPrompt="1"/>
          </p:nvPr>
        </p:nvSpPr>
        <p:spPr>
          <a:xfrm>
            <a:off x="4648200" y="34251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ED364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35" name="Content Placeholder 6"/>
          <p:cNvSpPr>
            <a:spLocks noGrp="1" noChangeAspect="1"/>
          </p:cNvSpPr>
          <p:nvPr>
            <p:ph sz="quarter" idx="73" hasCustomPrompt="1"/>
          </p:nvPr>
        </p:nvSpPr>
        <p:spPr>
          <a:xfrm>
            <a:off x="4648200" y="3958593"/>
            <a:ext cx="468000" cy="350999"/>
          </a:xfrm>
          <a:prstGeom prst="roundRect">
            <a:avLst>
              <a:gd name="adj" fmla="val 50000"/>
            </a:avLst>
          </a:prstGeom>
          <a:solidFill>
            <a:srgbClr val="ED364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JM" dirty="0"/>
              <a:t>1</a:t>
            </a:r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88901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557684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1151"/>
            <a:ext cx="8229600" cy="297180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 b="0" i="0">
                <a:latin typeface="Arial" charset="0"/>
                <a:cs typeface="Arial" charset="0"/>
              </a:defRPr>
            </a:lvl2pPr>
            <a:lvl3pPr>
              <a:defRPr sz="1100" b="0" i="0">
                <a:latin typeface="Arial" charset="0"/>
                <a:cs typeface="Arial" charset="0"/>
              </a:defRPr>
            </a:lvl3pPr>
            <a:lvl4pPr>
              <a:defRPr sz="1050" b="0" i="0">
                <a:latin typeface="Arial" charset="0"/>
                <a:cs typeface="Arial" charset="0"/>
              </a:defRPr>
            </a:lvl4pPr>
            <a:lvl5pPr>
              <a:defRPr sz="1050" b="0" i="0">
                <a:latin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188825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838200" y="16116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ED3645"/>
                </a:solidFill>
                <a:latin typeface="Lato Regular"/>
                <a:cs typeface="Lato Regular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34"/>
          </p:nvPr>
        </p:nvSpPr>
        <p:spPr>
          <a:xfrm>
            <a:off x="838200" y="18097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838200" y="26784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ED3645"/>
                </a:solidFill>
                <a:latin typeface="Lato Regular"/>
                <a:cs typeface="Lato Regular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36"/>
          </p:nvPr>
        </p:nvSpPr>
        <p:spPr>
          <a:xfrm>
            <a:off x="838200" y="28765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838200" y="37452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ED3645"/>
                </a:solidFill>
                <a:latin typeface="Lato Regular"/>
                <a:cs typeface="Lato Regular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38"/>
          </p:nvPr>
        </p:nvSpPr>
        <p:spPr>
          <a:xfrm>
            <a:off x="838200" y="39433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424369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52400"/>
            <a:ext cx="9144000" cy="2266950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b="0" i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4350"/>
            <a:ext cx="3657600" cy="1371600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59"/>
          </p:nvPr>
        </p:nvSpPr>
        <p:spPr>
          <a:xfrm>
            <a:off x="0" y="2419350"/>
            <a:ext cx="9144000" cy="274320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62"/>
          </p:nvPr>
        </p:nvSpPr>
        <p:spPr>
          <a:xfrm>
            <a:off x="3469120" y="1123950"/>
            <a:ext cx="2093480" cy="89916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0" i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63"/>
          </p:nvPr>
        </p:nvSpPr>
        <p:spPr>
          <a:xfrm>
            <a:off x="6212320" y="1123950"/>
            <a:ext cx="2093480" cy="89916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0" i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244115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59"/>
          </p:nvPr>
        </p:nvSpPr>
        <p:spPr>
          <a:xfrm>
            <a:off x="1216" y="-18290"/>
            <a:ext cx="9144000" cy="3656840"/>
          </a:xfrm>
        </p:spPr>
        <p:txBody>
          <a:bodyPr>
            <a:normAutofit/>
          </a:bodyPr>
          <a:lstStyle>
            <a:lvl1pPr>
              <a:defRPr sz="14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093885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56"/>
          </p:nvPr>
        </p:nvSpPr>
        <p:spPr>
          <a:xfrm>
            <a:off x="533400" y="1657350"/>
            <a:ext cx="2133600" cy="137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57"/>
          </p:nvPr>
        </p:nvSpPr>
        <p:spPr>
          <a:xfrm>
            <a:off x="2760662" y="1657350"/>
            <a:ext cx="2133600" cy="137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58"/>
          </p:nvPr>
        </p:nvSpPr>
        <p:spPr>
          <a:xfrm>
            <a:off x="533400" y="3105150"/>
            <a:ext cx="2133600" cy="137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59"/>
          </p:nvPr>
        </p:nvSpPr>
        <p:spPr>
          <a:xfrm>
            <a:off x="2760662" y="3105150"/>
            <a:ext cx="2133600" cy="1371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060513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11" name="Picture 10" descr="MacBook-Pro-mock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40" y="1721425"/>
            <a:ext cx="4817160" cy="2245888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267200" y="1885950"/>
            <a:ext cx="3528000" cy="1674000"/>
          </a:xfrm>
        </p:spPr>
        <p:txBody>
          <a:bodyPr>
            <a:normAutofit/>
          </a:bodyPr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521388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0" y="1504953"/>
            <a:ext cx="3429000" cy="30829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  <p:sp>
        <p:nvSpPr>
          <p:cNvPr id="9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3733800" y="2046286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6"/>
          </p:nvPr>
        </p:nvSpPr>
        <p:spPr>
          <a:xfrm>
            <a:off x="6407150" y="203834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3736975" y="3633926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8"/>
          </p:nvPr>
        </p:nvSpPr>
        <p:spPr>
          <a:xfrm>
            <a:off x="6410325" y="362598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4114800" y="1673225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20"/>
          </p:nvPr>
        </p:nvSpPr>
        <p:spPr>
          <a:xfrm>
            <a:off x="6781800" y="1673225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21"/>
          </p:nvPr>
        </p:nvSpPr>
        <p:spPr>
          <a:xfrm>
            <a:off x="4114800" y="3257552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6" name="Text Placeholder 32"/>
          <p:cNvSpPr>
            <a:spLocks noGrp="1"/>
          </p:cNvSpPr>
          <p:nvPr>
            <p:ph type="body" sz="quarter" idx="22"/>
          </p:nvPr>
        </p:nvSpPr>
        <p:spPr>
          <a:xfrm>
            <a:off x="6781800" y="3257552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088178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8906" y="0"/>
            <a:ext cx="9152906" cy="3105150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b="0" i="0" dirty="0">
              <a:solidFill>
                <a:srgbClr val="F34F57"/>
              </a:solidFill>
              <a:latin typeface="Arial" charset="0"/>
            </a:endParaRPr>
          </a:p>
        </p:txBody>
      </p:sp>
      <p:sp>
        <p:nvSpPr>
          <p:cNvPr id="15" name="Picture Placeholder 17"/>
          <p:cNvSpPr>
            <a:spLocks noGrp="1" noChangeAspect="1"/>
          </p:cNvSpPr>
          <p:nvPr>
            <p:ph type="pic" sz="quarter" idx="23"/>
          </p:nvPr>
        </p:nvSpPr>
        <p:spPr>
          <a:xfrm>
            <a:off x="4014001" y="1143000"/>
            <a:ext cx="1115998" cy="836998"/>
          </a:xfrm>
          <a:prstGeom prst="ellipse">
            <a:avLst/>
          </a:prstGeom>
          <a:ln w="28575" cmpd="sng">
            <a:solidFill>
              <a:srgbClr val="FFFFFF"/>
            </a:solidFill>
          </a:ln>
        </p:spPr>
        <p:txBody>
          <a:bodyPr>
            <a:normAutofit/>
          </a:bodyPr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endParaRPr lang="en-JM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609600" y="224057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528370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b="0" i="0" dirty="0">
              <a:solidFill>
                <a:srgbClr val="F34F57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b="0" i="0" dirty="0">
              <a:solidFill>
                <a:srgbClr val="F34F57"/>
              </a:solidFill>
              <a:latin typeface="Arial" charset="0"/>
            </a:endParaRPr>
          </a:p>
        </p:txBody>
      </p:sp>
      <p:sp>
        <p:nvSpPr>
          <p:cNvPr id="15" name="Picture Placeholder 17"/>
          <p:cNvSpPr>
            <a:spLocks noGrp="1" noChangeAspect="1"/>
          </p:cNvSpPr>
          <p:nvPr>
            <p:ph type="pic" sz="quarter" idx="23"/>
          </p:nvPr>
        </p:nvSpPr>
        <p:spPr>
          <a:xfrm>
            <a:off x="1600205" y="1280705"/>
            <a:ext cx="1187997" cy="890997"/>
          </a:xfrm>
          <a:prstGeom prst="ellipse">
            <a:avLst/>
          </a:prstGeom>
          <a:ln w="9525" cmpd="sng">
            <a:solidFill>
              <a:schemeClr val="bg1">
                <a:lumMod val="95000"/>
              </a:schemeClr>
            </a:solidFill>
          </a:ln>
        </p:spPr>
        <p:txBody>
          <a:bodyPr>
            <a:normAutofit/>
          </a:bodyPr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endParaRPr lang="en-JM"/>
          </a:p>
        </p:txBody>
      </p:sp>
      <p:sp>
        <p:nvSpPr>
          <p:cNvPr id="5" name="Picture Placeholder 17"/>
          <p:cNvSpPr>
            <a:spLocks noGrp="1" noChangeAspect="1"/>
          </p:cNvSpPr>
          <p:nvPr>
            <p:ph type="pic" sz="quarter" idx="24"/>
          </p:nvPr>
        </p:nvSpPr>
        <p:spPr>
          <a:xfrm>
            <a:off x="6172205" y="1280705"/>
            <a:ext cx="1187997" cy="890997"/>
          </a:xfrm>
          <a:prstGeom prst="ellipse">
            <a:avLst/>
          </a:prstGeom>
          <a:ln w="28575" cmpd="sng">
            <a:solidFill>
              <a:srgbClr val="FFFFFF"/>
            </a:solidFill>
          </a:ln>
        </p:spPr>
        <p:txBody>
          <a:bodyPr>
            <a:normAutofit/>
          </a:bodyPr>
          <a:lstStyle>
            <a:lvl1pPr marL="0" indent="0" algn="ctr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327145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11" name="Picture 10" descr="MacBook-Pro-mock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85950"/>
            <a:ext cx="4817160" cy="2245888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58560" y="2050475"/>
            <a:ext cx="3528000" cy="1674000"/>
          </a:xfrm>
        </p:spPr>
        <p:txBody>
          <a:bodyPr>
            <a:normAutofit/>
          </a:bodyPr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877273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62550"/>
          </a:xfrm>
        </p:spPr>
        <p:txBody>
          <a:bodyPr/>
          <a:lstStyle/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328874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98"/>
          <p:cNvSpPr/>
          <p:nvPr userDrawn="1"/>
        </p:nvSpPr>
        <p:spPr bwMode="auto">
          <a:xfrm rot="10800000" flipV="1">
            <a:off x="639176" y="4408565"/>
            <a:ext cx="2286001" cy="220587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tx1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" name="Ellipse 98"/>
          <p:cNvSpPr/>
          <p:nvPr userDrawn="1"/>
        </p:nvSpPr>
        <p:spPr bwMode="auto">
          <a:xfrm rot="10800000" flipV="1">
            <a:off x="3077576" y="4398338"/>
            <a:ext cx="2362199" cy="220587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tx1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Ellipse 98"/>
          <p:cNvSpPr/>
          <p:nvPr userDrawn="1"/>
        </p:nvSpPr>
        <p:spPr bwMode="auto">
          <a:xfrm rot="10800000" flipV="1">
            <a:off x="5668371" y="4398338"/>
            <a:ext cx="2286000" cy="220587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tx1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 rot="16200000" flipH="1">
            <a:off x="1136447" y="2735686"/>
            <a:ext cx="1261308" cy="2314996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b="0" i="0" dirty="0">
              <a:latin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16200000" flipH="1">
            <a:off x="3651051" y="2730708"/>
            <a:ext cx="1261307" cy="2314996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b="0" i="0" dirty="0">
              <a:latin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16200000" flipH="1">
            <a:off x="6148862" y="2730709"/>
            <a:ext cx="1261308" cy="2314994"/>
          </a:xfrm>
          <a:prstGeom prst="rect">
            <a:avLst/>
          </a:prstGeom>
          <a:solidFill>
            <a:srgbClr val="343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b="0" i="0" dirty="0">
              <a:latin typeface="Arial" charset="0"/>
              <a:cs typeface="Arial" charset="0"/>
            </a:endParaRPr>
          </a:p>
        </p:txBody>
      </p:sp>
      <p:sp>
        <p:nvSpPr>
          <p:cNvPr id="18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715372" y="3707770"/>
            <a:ext cx="2110248" cy="73105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 b="0" i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9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3229972" y="3707770"/>
            <a:ext cx="2110248" cy="73105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 b="0" i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0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5727787" y="3707770"/>
            <a:ext cx="2110248" cy="73105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00" b="0" i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PT Sans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1" name="Text Placeholder 37"/>
          <p:cNvSpPr>
            <a:spLocks noGrp="1"/>
          </p:cNvSpPr>
          <p:nvPr>
            <p:ph type="body" sz="quarter" idx="19"/>
          </p:nvPr>
        </p:nvSpPr>
        <p:spPr>
          <a:xfrm>
            <a:off x="685808" y="3389324"/>
            <a:ext cx="2138867" cy="25876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2pPr>
            <a:lvl3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3pPr>
            <a:lvl4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4pPr>
            <a:lvl5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2" name="Text Placeholder 37"/>
          <p:cNvSpPr>
            <a:spLocks noGrp="1"/>
          </p:cNvSpPr>
          <p:nvPr>
            <p:ph type="body" sz="quarter" idx="20"/>
          </p:nvPr>
        </p:nvSpPr>
        <p:spPr>
          <a:xfrm>
            <a:off x="3215193" y="3371852"/>
            <a:ext cx="2138867" cy="25876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2pPr>
            <a:lvl3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3pPr>
            <a:lvl4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4pPr>
            <a:lvl5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37"/>
          <p:cNvSpPr>
            <a:spLocks noGrp="1"/>
          </p:cNvSpPr>
          <p:nvPr>
            <p:ph type="body" sz="quarter" idx="21"/>
          </p:nvPr>
        </p:nvSpPr>
        <p:spPr>
          <a:xfrm>
            <a:off x="5727796" y="3371852"/>
            <a:ext cx="2138867" cy="25876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2pPr>
            <a:lvl3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3pPr>
            <a:lvl4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4pPr>
            <a:lvl5pPr>
              <a:defRPr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4" name="Picture Placeholder 28"/>
          <p:cNvSpPr>
            <a:spLocks noGrp="1"/>
          </p:cNvSpPr>
          <p:nvPr>
            <p:ph type="pic" sz="quarter" idx="13"/>
          </p:nvPr>
        </p:nvSpPr>
        <p:spPr>
          <a:xfrm>
            <a:off x="609606" y="1509930"/>
            <a:ext cx="2315571" cy="1752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25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3124206" y="1504950"/>
            <a:ext cx="2315571" cy="1752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26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5621400" y="1504950"/>
            <a:ext cx="2315571" cy="1752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30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43527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514350"/>
            <a:ext cx="3810000" cy="857250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5143500"/>
          </a:xfrm>
        </p:spPr>
        <p:txBody>
          <a:bodyPr/>
          <a:lstStyle/>
          <a:p>
            <a:endParaRPr lang="en-JM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5029200" y="2041523"/>
            <a:ext cx="3505200" cy="990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6"/>
          </p:nvPr>
        </p:nvSpPr>
        <p:spPr>
          <a:xfrm>
            <a:off x="5638800" y="3108328"/>
            <a:ext cx="2438400" cy="3079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21" name="Content Placeholder 19"/>
          <p:cNvSpPr>
            <a:spLocks noGrp="1"/>
          </p:cNvSpPr>
          <p:nvPr>
            <p:ph sz="quarter" idx="17"/>
          </p:nvPr>
        </p:nvSpPr>
        <p:spPr>
          <a:xfrm>
            <a:off x="5638800" y="3562353"/>
            <a:ext cx="2438400" cy="46511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029200" y="1733555"/>
            <a:ext cx="3505200" cy="3571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0" i="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9144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3716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18288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407023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63"/>
          </p:nvPr>
        </p:nvSpPr>
        <p:spPr>
          <a:xfrm>
            <a:off x="0" y="1733550"/>
            <a:ext cx="4724400" cy="28956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66"/>
          </p:nvPr>
        </p:nvSpPr>
        <p:spPr>
          <a:xfrm>
            <a:off x="5475297" y="2274270"/>
            <a:ext cx="2994025" cy="121981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5965832" y="1916118"/>
            <a:ext cx="1730375" cy="358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rgbClr val="ED3645"/>
                </a:solidFill>
                <a:latin typeface="Lato Regular"/>
                <a:cs typeface="Lato Regular"/>
              </a:defRPr>
            </a:lvl1pPr>
            <a:lvl2pPr marL="457200" indent="0">
              <a:buFontTx/>
              <a:buNone/>
              <a:defRPr sz="1400">
                <a:latin typeface="Franklin Gothic Medium" pitchFamily="34" charset="0"/>
              </a:defRPr>
            </a:lvl2pPr>
            <a:lvl3pPr marL="914400" indent="0">
              <a:buFontTx/>
              <a:buNone/>
              <a:defRPr sz="1400">
                <a:latin typeface="Franklin Gothic Medium" pitchFamily="34" charset="0"/>
              </a:defRPr>
            </a:lvl3pPr>
            <a:lvl4pPr marL="1371600" indent="0">
              <a:buFontTx/>
              <a:buNone/>
              <a:defRPr sz="1400">
                <a:latin typeface="Franklin Gothic Medium" pitchFamily="34" charset="0"/>
              </a:defRPr>
            </a:lvl4pPr>
            <a:lvl5pPr marL="1828800" indent="0">
              <a:buFontTx/>
              <a:buNone/>
              <a:defRPr sz="1400">
                <a:latin typeface="Franklin Gothic Medium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98135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63"/>
          </p:nvPr>
        </p:nvSpPr>
        <p:spPr>
          <a:xfrm>
            <a:off x="0" y="1504950"/>
            <a:ext cx="9144000" cy="21336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243209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pic>
        <p:nvPicPr>
          <p:cNvPr id="7" name="Picture 6" descr="01-iPad-Air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79" y="950310"/>
            <a:ext cx="2655651" cy="2800350"/>
          </a:xfrm>
          <a:prstGeom prst="rect">
            <a:avLst/>
          </a:prstGeom>
        </p:spPr>
      </p:pic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476547" y="1350359"/>
            <a:ext cx="2190904" cy="2106000"/>
          </a:xfrm>
        </p:spPr>
        <p:txBody>
          <a:bodyPr/>
          <a:lstStyle/>
          <a:p>
            <a:endParaRPr lang="en-JM"/>
          </a:p>
        </p:txBody>
      </p:sp>
      <p:sp>
        <p:nvSpPr>
          <p:cNvPr id="9" name="Oval 8"/>
          <p:cNvSpPr/>
          <p:nvPr userDrawn="1"/>
        </p:nvSpPr>
        <p:spPr>
          <a:xfrm>
            <a:off x="8334300" y="537368"/>
            <a:ext cx="324000" cy="228600"/>
          </a:xfrm>
          <a:prstGeom prst="ellipse">
            <a:avLst/>
          </a:prstGeom>
          <a:solidFill>
            <a:srgbClr val="048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 dirty="0">
              <a:latin typeface="Arial" charset="0"/>
            </a:endParaRPr>
          </a:p>
        </p:txBody>
      </p:sp>
      <p:sp>
        <p:nvSpPr>
          <p:cNvPr id="10" name="Slide Number Placeholder 8"/>
          <p:cNvSpPr txBox="1">
            <a:spLocks/>
          </p:cNvSpPr>
          <p:nvPr userDrawn="1"/>
        </p:nvSpPr>
        <p:spPr>
          <a:xfrm>
            <a:off x="8305800" y="514353"/>
            <a:ext cx="3810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D9E213-597C-AF4D-9FA4-E6EB34EC18B6}" type="slidenum">
              <a:rPr lang="en-US" sz="800" smtClean="0">
                <a:solidFill>
                  <a:srgbClr val="FFFFFF"/>
                </a:solidFill>
                <a:latin typeface="Lato Light"/>
                <a:cs typeface="Lato Light"/>
              </a:rPr>
              <a:pPr algn="ctr"/>
              <a:t>‹#›</a:t>
            </a:fld>
            <a:endParaRPr lang="en-US" sz="900" dirty="0">
              <a:solidFill>
                <a:srgbClr val="FFFFFF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3295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11" name="Picture 10" descr="iMac-Cinema-Monitor-Style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86003"/>
            <a:ext cx="4267200" cy="2488997"/>
          </a:xfrm>
          <a:prstGeom prst="rect">
            <a:avLst/>
          </a:prstGeom>
        </p:spPr>
      </p:pic>
      <p:sp>
        <p:nvSpPr>
          <p:cNvPr id="1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2716924" y="2505696"/>
            <a:ext cx="3531476" cy="165538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14733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4299000" y="1657350"/>
            <a:ext cx="1797000" cy="25146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539800" y="1657350"/>
            <a:ext cx="1797000" cy="25146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7454584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pic>
        <p:nvPicPr>
          <p:cNvPr id="8" name="Picture 7" descr="iPhone-5S-3-colors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5" y="1028703"/>
            <a:ext cx="2304029" cy="3444125"/>
          </a:xfrm>
          <a:prstGeom prst="rect">
            <a:avLst/>
          </a:prstGeom>
        </p:spPr>
      </p:pic>
      <p:sp>
        <p:nvSpPr>
          <p:cNvPr id="9" name="Picture Placeholder 19"/>
          <p:cNvSpPr>
            <a:spLocks noGrp="1"/>
          </p:cNvSpPr>
          <p:nvPr>
            <p:ph type="pic" sz="quarter" idx="64"/>
          </p:nvPr>
        </p:nvSpPr>
        <p:spPr>
          <a:xfrm>
            <a:off x="3675633" y="1595128"/>
            <a:ext cx="1758559" cy="2306198"/>
          </a:xfrm>
        </p:spPr>
        <p:txBody>
          <a:bodyPr/>
          <a:lstStyle/>
          <a:p>
            <a:endParaRPr lang="en-JM" dirty="0"/>
          </a:p>
        </p:txBody>
      </p:sp>
      <p:sp>
        <p:nvSpPr>
          <p:cNvPr id="10" name="Oval 9"/>
          <p:cNvSpPr/>
          <p:nvPr userDrawn="1"/>
        </p:nvSpPr>
        <p:spPr>
          <a:xfrm>
            <a:off x="8334300" y="537368"/>
            <a:ext cx="324000" cy="228600"/>
          </a:xfrm>
          <a:prstGeom prst="ellipse">
            <a:avLst/>
          </a:prstGeom>
          <a:solidFill>
            <a:srgbClr val="048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 dirty="0">
              <a:latin typeface="Arial" charset="0"/>
            </a:endParaRPr>
          </a:p>
        </p:txBody>
      </p:sp>
      <p:sp>
        <p:nvSpPr>
          <p:cNvPr id="11" name="Slide Number Placeholder 8"/>
          <p:cNvSpPr txBox="1">
            <a:spLocks/>
          </p:cNvSpPr>
          <p:nvPr userDrawn="1"/>
        </p:nvSpPr>
        <p:spPr>
          <a:xfrm>
            <a:off x="8305800" y="514353"/>
            <a:ext cx="3810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D9E213-597C-AF4D-9FA4-E6EB34EC18B6}" type="slidenum">
              <a:rPr lang="en-US" sz="800" smtClean="0">
                <a:solidFill>
                  <a:srgbClr val="FFFFFF"/>
                </a:solidFill>
                <a:latin typeface="Lato Light"/>
                <a:cs typeface="Lato Light"/>
              </a:rPr>
              <a:pPr algn="ctr"/>
              <a:t>‹#›</a:t>
            </a:fld>
            <a:endParaRPr lang="en-US" sz="900" dirty="0">
              <a:solidFill>
                <a:srgbClr val="FFFFFF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4071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11" name="Picture 10" descr="iPhone-5S-3-colors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1124"/>
            <a:ext cx="1828800" cy="2733740"/>
          </a:xfrm>
          <a:prstGeom prst="rect">
            <a:avLst/>
          </a:prstGeom>
        </p:spPr>
      </p:pic>
      <p:sp>
        <p:nvSpPr>
          <p:cNvPr id="12" name="Picture Placeholder 19"/>
          <p:cNvSpPr>
            <a:spLocks noGrp="1"/>
          </p:cNvSpPr>
          <p:nvPr>
            <p:ph type="pic" sz="quarter" idx="64"/>
          </p:nvPr>
        </p:nvSpPr>
        <p:spPr>
          <a:xfrm>
            <a:off x="4776362" y="2457450"/>
            <a:ext cx="1395838" cy="1676400"/>
          </a:xfrm>
        </p:spPr>
        <p:txBody>
          <a:bodyPr/>
          <a:lstStyle/>
          <a:p>
            <a:endParaRPr lang="en-JM" dirty="0"/>
          </a:p>
        </p:txBody>
      </p:sp>
      <p:pic>
        <p:nvPicPr>
          <p:cNvPr id="13" name="Picture 12" descr="iPhone-5S-3-colors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81124"/>
            <a:ext cx="1828800" cy="2733740"/>
          </a:xfrm>
          <a:prstGeom prst="rect">
            <a:avLst/>
          </a:prstGeom>
        </p:spPr>
      </p:pic>
      <p:sp>
        <p:nvSpPr>
          <p:cNvPr id="17" name="Picture Placeholder 19"/>
          <p:cNvSpPr>
            <a:spLocks noGrp="1"/>
          </p:cNvSpPr>
          <p:nvPr>
            <p:ph type="pic" sz="quarter" idx="65"/>
          </p:nvPr>
        </p:nvSpPr>
        <p:spPr>
          <a:xfrm>
            <a:off x="2947562" y="2457450"/>
            <a:ext cx="1395838" cy="1676400"/>
          </a:xfrm>
        </p:spPr>
        <p:txBody>
          <a:bodyPr/>
          <a:lstStyle/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543334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867400" y="1962150"/>
            <a:ext cx="1600200" cy="3048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 b="0" i="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9"/>
          </p:nvPr>
        </p:nvSpPr>
        <p:spPr>
          <a:xfrm>
            <a:off x="5867400" y="2190751"/>
            <a:ext cx="2643188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5867400" y="2876550"/>
            <a:ext cx="1600200" cy="3048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 b="0" i="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22"/>
          </p:nvPr>
        </p:nvSpPr>
        <p:spPr>
          <a:xfrm>
            <a:off x="5867400" y="3105151"/>
            <a:ext cx="2643188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5867400" y="3790950"/>
            <a:ext cx="1600200" cy="3048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 b="0" i="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24"/>
          </p:nvPr>
        </p:nvSpPr>
        <p:spPr>
          <a:xfrm>
            <a:off x="5867400" y="4019551"/>
            <a:ext cx="2643188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18" name="Picture 17" descr="FireFox-Flat-Brows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5" y="2528889"/>
            <a:ext cx="4622459" cy="2614613"/>
          </a:xfrm>
          <a:prstGeom prst="rect">
            <a:avLst/>
          </a:prstGeom>
        </p:spPr>
      </p:pic>
      <p:sp>
        <p:nvSpPr>
          <p:cNvPr id="20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98400" y="2956725"/>
            <a:ext cx="4419600" cy="2171700"/>
          </a:xfrm>
        </p:spPr>
        <p:txBody>
          <a:bodyPr/>
          <a:lstStyle/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759885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7"/>
          <p:cNvSpPr>
            <a:spLocks noGrp="1"/>
          </p:cNvSpPr>
          <p:nvPr>
            <p:ph sz="quarter" idx="18"/>
          </p:nvPr>
        </p:nvSpPr>
        <p:spPr>
          <a:xfrm>
            <a:off x="2536203" y="1581150"/>
            <a:ext cx="1524000" cy="304800"/>
          </a:xfrm>
        </p:spPr>
        <p:txBody>
          <a:bodyPr>
            <a:noAutofit/>
          </a:bodyPr>
          <a:lstStyle>
            <a:lvl1pPr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8" name="Content Placeholder 37"/>
          <p:cNvSpPr>
            <a:spLocks noGrp="1"/>
          </p:cNvSpPr>
          <p:nvPr>
            <p:ph sz="quarter" idx="19"/>
          </p:nvPr>
        </p:nvSpPr>
        <p:spPr>
          <a:xfrm>
            <a:off x="4443222" y="1581150"/>
            <a:ext cx="1524000" cy="304800"/>
          </a:xfrm>
        </p:spPr>
        <p:txBody>
          <a:bodyPr>
            <a:noAutofit/>
          </a:bodyPr>
          <a:lstStyle>
            <a:lvl1pPr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9" name="Content Placeholder 37"/>
          <p:cNvSpPr>
            <a:spLocks noGrp="1"/>
          </p:cNvSpPr>
          <p:nvPr>
            <p:ph sz="quarter" idx="20"/>
          </p:nvPr>
        </p:nvSpPr>
        <p:spPr>
          <a:xfrm>
            <a:off x="6400800" y="1581150"/>
            <a:ext cx="1524000" cy="304800"/>
          </a:xfrm>
        </p:spPr>
        <p:txBody>
          <a:bodyPr>
            <a:noAutofit/>
          </a:bodyPr>
          <a:lstStyle>
            <a:lvl1pPr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0" name="Content Placeholder 37"/>
          <p:cNvSpPr>
            <a:spLocks noGrp="1"/>
          </p:cNvSpPr>
          <p:nvPr>
            <p:ph sz="quarter" idx="21"/>
          </p:nvPr>
        </p:nvSpPr>
        <p:spPr>
          <a:xfrm>
            <a:off x="609600" y="1581150"/>
            <a:ext cx="1524000" cy="304800"/>
          </a:xfrm>
        </p:spPr>
        <p:txBody>
          <a:bodyPr>
            <a:noAutofit/>
          </a:bodyPr>
          <a:lstStyle>
            <a:lvl1pPr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algn="ctr">
              <a:buNone/>
              <a:defRPr sz="1600"/>
            </a:lvl5pPr>
          </a:lstStyle>
          <a:p>
            <a:pPr lvl="0"/>
            <a:endParaRPr lang="en-JM" dirty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50"/>
          </p:nvPr>
        </p:nvSpPr>
        <p:spPr>
          <a:xfrm>
            <a:off x="609605" y="2006529"/>
            <a:ext cx="1691997" cy="1268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17252F"/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2" name="Picture Placeholder 28"/>
          <p:cNvSpPr>
            <a:spLocks noGrp="1"/>
          </p:cNvSpPr>
          <p:nvPr>
            <p:ph type="pic" sz="quarter" idx="51"/>
          </p:nvPr>
        </p:nvSpPr>
        <p:spPr>
          <a:xfrm>
            <a:off x="2514605" y="2006530"/>
            <a:ext cx="1691997" cy="1268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17252F"/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3" name="Picture Placeholder 28"/>
          <p:cNvSpPr>
            <a:spLocks noGrp="1"/>
          </p:cNvSpPr>
          <p:nvPr>
            <p:ph type="pic" sz="quarter" idx="52"/>
          </p:nvPr>
        </p:nvSpPr>
        <p:spPr>
          <a:xfrm>
            <a:off x="4443227" y="2046154"/>
            <a:ext cx="1691997" cy="1268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17252F"/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4" name="Picture Placeholder 28"/>
          <p:cNvSpPr>
            <a:spLocks noGrp="1"/>
          </p:cNvSpPr>
          <p:nvPr>
            <p:ph type="pic" sz="quarter" idx="53"/>
          </p:nvPr>
        </p:nvSpPr>
        <p:spPr>
          <a:xfrm>
            <a:off x="6400805" y="2038534"/>
            <a:ext cx="1691997" cy="1268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200" b="0" i="0">
                <a:solidFill>
                  <a:srgbClr val="17252F"/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1"/>
          </p:nvPr>
        </p:nvSpPr>
        <p:spPr>
          <a:xfrm>
            <a:off x="2438400" y="3790950"/>
            <a:ext cx="18288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2"/>
          </p:nvPr>
        </p:nvSpPr>
        <p:spPr>
          <a:xfrm>
            <a:off x="4419600" y="3790950"/>
            <a:ext cx="18288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63"/>
          </p:nvPr>
        </p:nvSpPr>
        <p:spPr>
          <a:xfrm>
            <a:off x="6400800" y="3790950"/>
            <a:ext cx="18288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64"/>
          </p:nvPr>
        </p:nvSpPr>
        <p:spPr>
          <a:xfrm>
            <a:off x="381000" y="3790950"/>
            <a:ext cx="18288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9839682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2800" b="1" cap="all"/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827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6394"/>
            <a:ext cx="4038600" cy="292655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 b="0" i="0">
                <a:latin typeface="Arial" charset="0"/>
                <a:cs typeface="Arial" charset="0"/>
              </a:defRPr>
            </a:lvl2pPr>
            <a:lvl3pPr>
              <a:defRPr sz="1100" b="0" i="0">
                <a:latin typeface="Arial" charset="0"/>
                <a:cs typeface="Arial" charset="0"/>
              </a:defRPr>
            </a:lvl3pPr>
            <a:lvl4pPr>
              <a:defRPr sz="1050" b="0" i="0">
                <a:latin typeface="Arial" charset="0"/>
                <a:cs typeface="Arial" charset="0"/>
              </a:defRPr>
            </a:lvl4pPr>
            <a:lvl5pPr>
              <a:defRPr sz="1050" b="0" i="0">
                <a:latin typeface="Arial" charset="0"/>
                <a:cs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6394"/>
            <a:ext cx="4038600" cy="2926556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 b="0" i="0">
                <a:latin typeface="Arial" charset="0"/>
                <a:cs typeface="Arial" charset="0"/>
              </a:defRPr>
            </a:lvl2pPr>
            <a:lvl3pPr>
              <a:defRPr sz="1100" b="0" i="0">
                <a:latin typeface="Arial" charset="0"/>
                <a:cs typeface="Arial" charset="0"/>
              </a:defRPr>
            </a:lvl3pPr>
            <a:lvl4pPr>
              <a:defRPr sz="1050" b="0" i="0">
                <a:latin typeface="Arial" charset="0"/>
                <a:cs typeface="Arial" charset="0"/>
              </a:defRPr>
            </a:lvl4pPr>
            <a:lvl5pPr>
              <a:defRPr sz="1050" b="0" i="0">
                <a:latin typeface="Arial" charset="0"/>
                <a:cs typeface="Arial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543128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9066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70484"/>
            <a:ext cx="4040188" cy="243006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 b="0" i="0">
                <a:latin typeface="Arial" charset="0"/>
                <a:cs typeface="Arial" charset="0"/>
              </a:defRPr>
            </a:lvl2pPr>
            <a:lvl3pPr>
              <a:defRPr sz="1050" b="0" i="0">
                <a:latin typeface="Arial" charset="0"/>
                <a:cs typeface="Arial" charset="0"/>
              </a:defRPr>
            </a:lvl3pPr>
            <a:lvl4pPr>
              <a:defRPr sz="1000" b="0" i="0">
                <a:latin typeface="Arial" charset="0"/>
                <a:cs typeface="Arial" charset="0"/>
              </a:defRPr>
            </a:lvl4pPr>
            <a:lvl5pPr>
              <a:defRPr sz="1000" b="0" i="0">
                <a:latin typeface="Arial" charset="0"/>
                <a:cs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49066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970484"/>
            <a:ext cx="4041775" cy="243006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 b="0" i="0">
                <a:latin typeface="Arial" charset="0"/>
                <a:cs typeface="Arial" charset="0"/>
              </a:defRPr>
            </a:lvl2pPr>
            <a:lvl3pPr>
              <a:defRPr sz="1050" b="0" i="0">
                <a:latin typeface="Arial" charset="0"/>
                <a:cs typeface="Arial" charset="0"/>
              </a:defRPr>
            </a:lvl3pPr>
            <a:lvl4pPr>
              <a:defRPr sz="1000" b="0" i="0">
                <a:latin typeface="Arial" charset="0"/>
                <a:cs typeface="Arial" charset="0"/>
              </a:defRPr>
            </a:lvl4pPr>
            <a:lvl5pPr>
              <a:defRPr sz="1000" b="0" i="0">
                <a:latin typeface="Arial" charset="0"/>
                <a:cs typeface="Arial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036456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0166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786472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8334300" y="537368"/>
            <a:ext cx="324000" cy="228600"/>
          </a:xfrm>
          <a:prstGeom prst="ellipse">
            <a:avLst/>
          </a:prstGeom>
          <a:solidFill>
            <a:srgbClr val="048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 dirty="0">
              <a:latin typeface="Arial" charset="0"/>
            </a:endParaRPr>
          </a:p>
        </p:txBody>
      </p:sp>
      <p:sp>
        <p:nvSpPr>
          <p:cNvPr id="7" name="Slide Number Placeholder 8"/>
          <p:cNvSpPr txBox="1">
            <a:spLocks/>
          </p:cNvSpPr>
          <p:nvPr userDrawn="1"/>
        </p:nvSpPr>
        <p:spPr>
          <a:xfrm>
            <a:off x="8305800" y="514353"/>
            <a:ext cx="3810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D9E213-597C-AF4D-9FA4-E6EB34EC18B6}" type="slidenum">
              <a:rPr lang="en-US" sz="800" smtClean="0">
                <a:solidFill>
                  <a:srgbClr val="FFFFFF"/>
                </a:solidFill>
                <a:latin typeface="Lato Light"/>
                <a:cs typeface="Lato Light"/>
              </a:rPr>
              <a:pPr algn="ctr"/>
              <a:t>‹#›</a:t>
            </a:fld>
            <a:endParaRPr lang="en-US" sz="900" dirty="0">
              <a:solidFill>
                <a:srgbClr val="FFFFFF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536189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60"/>
          </p:nvPr>
        </p:nvSpPr>
        <p:spPr>
          <a:xfrm>
            <a:off x="4572006" y="1711278"/>
            <a:ext cx="2919699" cy="304800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70"/>
          </p:nvPr>
        </p:nvSpPr>
        <p:spPr>
          <a:xfrm>
            <a:off x="624505" y="3867150"/>
            <a:ext cx="233654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71"/>
          </p:nvPr>
        </p:nvSpPr>
        <p:spPr>
          <a:xfrm>
            <a:off x="4071423" y="2152650"/>
            <a:ext cx="4081981" cy="8763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100">
                <a:solidFill>
                  <a:srgbClr val="A6A6A6"/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28"/>
          <p:cNvSpPr>
            <a:spLocks noGrp="1" noChangeAspect="1"/>
          </p:cNvSpPr>
          <p:nvPr>
            <p:ph type="pic" sz="quarter" idx="50"/>
          </p:nvPr>
        </p:nvSpPr>
        <p:spPr>
          <a:xfrm>
            <a:off x="700710" y="1771650"/>
            <a:ext cx="2271095" cy="1701000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07511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8"/>
          <p:cNvSpPr>
            <a:spLocks noGrp="1" noChangeAspect="1"/>
          </p:cNvSpPr>
          <p:nvPr>
            <p:ph type="pic" sz="quarter" idx="50"/>
          </p:nvPr>
        </p:nvSpPr>
        <p:spPr>
          <a:xfrm>
            <a:off x="2622005" y="1809753"/>
            <a:ext cx="1223999" cy="917999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0" name="Picture Placeholder 28"/>
          <p:cNvSpPr>
            <a:spLocks noGrp="1" noChangeAspect="1"/>
          </p:cNvSpPr>
          <p:nvPr>
            <p:ph type="pic" sz="quarter" idx="51"/>
          </p:nvPr>
        </p:nvSpPr>
        <p:spPr>
          <a:xfrm>
            <a:off x="3894905" y="1809753"/>
            <a:ext cx="1223999" cy="917999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4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5167802" y="1809753"/>
            <a:ext cx="1223999" cy="917999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6" name="Picture Placeholder 28"/>
          <p:cNvSpPr>
            <a:spLocks noGrp="1" noChangeAspect="1"/>
          </p:cNvSpPr>
          <p:nvPr>
            <p:ph type="pic" sz="quarter" idx="53"/>
          </p:nvPr>
        </p:nvSpPr>
        <p:spPr>
          <a:xfrm>
            <a:off x="3262805" y="2876553"/>
            <a:ext cx="1223999" cy="917999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7" name="Picture Placeholder 28"/>
          <p:cNvSpPr>
            <a:spLocks noGrp="1" noChangeAspect="1"/>
          </p:cNvSpPr>
          <p:nvPr>
            <p:ph type="pic" sz="quarter" idx="54"/>
          </p:nvPr>
        </p:nvSpPr>
        <p:spPr>
          <a:xfrm>
            <a:off x="4558204" y="2876553"/>
            <a:ext cx="1223999" cy="917999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9" name="Picture Placeholder 28"/>
          <p:cNvSpPr>
            <a:spLocks noGrp="1" noChangeAspect="1"/>
          </p:cNvSpPr>
          <p:nvPr>
            <p:ph type="pic" sz="quarter" idx="55"/>
          </p:nvPr>
        </p:nvSpPr>
        <p:spPr>
          <a:xfrm>
            <a:off x="6432005" y="1809753"/>
            <a:ext cx="1223999" cy="917999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20" name="Picture Placeholder 28"/>
          <p:cNvSpPr>
            <a:spLocks noGrp="1" noChangeAspect="1"/>
          </p:cNvSpPr>
          <p:nvPr>
            <p:ph type="pic" sz="quarter" idx="56"/>
          </p:nvPr>
        </p:nvSpPr>
        <p:spPr>
          <a:xfrm>
            <a:off x="5777405" y="2876553"/>
            <a:ext cx="1223999" cy="917999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72029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1153"/>
            <a:ext cx="8229600" cy="304799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122527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3"/>
          <p:cNvSpPr>
            <a:spLocks noGrp="1"/>
          </p:cNvSpPr>
          <p:nvPr>
            <p:ph sz="quarter" idx="13"/>
          </p:nvPr>
        </p:nvSpPr>
        <p:spPr>
          <a:xfrm>
            <a:off x="609600" y="2133600"/>
            <a:ext cx="2362200" cy="2266950"/>
          </a:xfrm>
        </p:spPr>
        <p:txBody>
          <a:bodyPr>
            <a:normAutofit/>
          </a:bodyPr>
          <a:lstStyle>
            <a:lvl1pPr algn="ctr"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Content Placeholder 13"/>
          <p:cNvSpPr>
            <a:spLocks noGrp="1"/>
          </p:cNvSpPr>
          <p:nvPr>
            <p:ph sz="quarter" idx="42"/>
          </p:nvPr>
        </p:nvSpPr>
        <p:spPr>
          <a:xfrm>
            <a:off x="3429000" y="2133600"/>
            <a:ext cx="2362200" cy="2266950"/>
          </a:xfrm>
        </p:spPr>
        <p:txBody>
          <a:bodyPr>
            <a:normAutofit/>
          </a:bodyPr>
          <a:lstStyle>
            <a:lvl1pPr algn="ctr"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43"/>
          </p:nvPr>
        </p:nvSpPr>
        <p:spPr>
          <a:xfrm>
            <a:off x="6324600" y="2133600"/>
            <a:ext cx="2362200" cy="2266950"/>
          </a:xfrm>
        </p:spPr>
        <p:txBody>
          <a:bodyPr>
            <a:normAutofit/>
          </a:bodyPr>
          <a:lstStyle>
            <a:lvl1pPr algn="ctr">
              <a:buNone/>
              <a:defRPr sz="9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704880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7"/>
          <p:cNvSpPr>
            <a:spLocks noGrp="1"/>
          </p:cNvSpPr>
          <p:nvPr>
            <p:ph type="pic" sz="quarter" idx="24"/>
          </p:nvPr>
        </p:nvSpPr>
        <p:spPr>
          <a:xfrm>
            <a:off x="0" y="1486852"/>
            <a:ext cx="2276856" cy="242316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8" name="Picture Placeholder 27"/>
          <p:cNvSpPr>
            <a:spLocks noGrp="1"/>
          </p:cNvSpPr>
          <p:nvPr>
            <p:ph type="pic" sz="quarter" idx="25"/>
          </p:nvPr>
        </p:nvSpPr>
        <p:spPr>
          <a:xfrm>
            <a:off x="2286000" y="1486852"/>
            <a:ext cx="2276856" cy="242316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9" name="Picture Placeholder 27"/>
          <p:cNvSpPr>
            <a:spLocks noGrp="1"/>
          </p:cNvSpPr>
          <p:nvPr>
            <p:ph type="pic" sz="quarter" idx="26"/>
          </p:nvPr>
        </p:nvSpPr>
        <p:spPr>
          <a:xfrm>
            <a:off x="4572000" y="1485900"/>
            <a:ext cx="2276856" cy="242316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/>
          </a:p>
        </p:txBody>
      </p:sp>
      <p:sp>
        <p:nvSpPr>
          <p:cNvPr id="10" name="Picture Placeholder 27"/>
          <p:cNvSpPr>
            <a:spLocks noGrp="1"/>
          </p:cNvSpPr>
          <p:nvPr>
            <p:ph type="pic" sz="quarter" idx="27"/>
          </p:nvPr>
        </p:nvSpPr>
        <p:spPr>
          <a:xfrm>
            <a:off x="6858000" y="1485900"/>
            <a:ext cx="2286000" cy="242316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JM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74297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8"/>
          <p:cNvSpPr>
            <a:spLocks noGrp="1" noChangeAspect="1"/>
          </p:cNvSpPr>
          <p:nvPr>
            <p:ph type="pic" sz="quarter" idx="50"/>
          </p:nvPr>
        </p:nvSpPr>
        <p:spPr>
          <a:xfrm>
            <a:off x="609603" y="1885952"/>
            <a:ext cx="1727999" cy="1295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5" name="Picture Placeholder 28"/>
          <p:cNvSpPr>
            <a:spLocks noGrp="1" noChangeAspect="1"/>
          </p:cNvSpPr>
          <p:nvPr>
            <p:ph type="pic" sz="quarter" idx="51"/>
          </p:nvPr>
        </p:nvSpPr>
        <p:spPr>
          <a:xfrm>
            <a:off x="2463001" y="1885952"/>
            <a:ext cx="1727999" cy="1295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6" name="Picture Placeholder 28"/>
          <p:cNvSpPr>
            <a:spLocks noGrp="1" noChangeAspect="1"/>
          </p:cNvSpPr>
          <p:nvPr>
            <p:ph type="pic" sz="quarter" idx="52"/>
          </p:nvPr>
        </p:nvSpPr>
        <p:spPr>
          <a:xfrm>
            <a:off x="4346453" y="1885952"/>
            <a:ext cx="1727999" cy="1295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7" name="Picture Placeholder 28"/>
          <p:cNvSpPr>
            <a:spLocks noGrp="1" noChangeAspect="1"/>
          </p:cNvSpPr>
          <p:nvPr>
            <p:ph type="pic" sz="quarter" idx="53"/>
          </p:nvPr>
        </p:nvSpPr>
        <p:spPr>
          <a:xfrm>
            <a:off x="6273006" y="1885952"/>
            <a:ext cx="1727999" cy="1295999"/>
          </a:xfrm>
          <a:prstGeom prst="ellipse">
            <a:avLst/>
          </a:prstGeom>
          <a:ln w="76200" cap="sq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endParaRPr lang="en-JM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57"/>
          </p:nvPr>
        </p:nvSpPr>
        <p:spPr>
          <a:xfrm>
            <a:off x="2514600" y="3638550"/>
            <a:ext cx="167640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58"/>
          </p:nvPr>
        </p:nvSpPr>
        <p:spPr>
          <a:xfrm>
            <a:off x="4419600" y="3638550"/>
            <a:ext cx="167640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59"/>
          </p:nvPr>
        </p:nvSpPr>
        <p:spPr>
          <a:xfrm>
            <a:off x="6273001" y="3638550"/>
            <a:ext cx="167640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60"/>
          </p:nvPr>
        </p:nvSpPr>
        <p:spPr>
          <a:xfrm>
            <a:off x="609600" y="3638550"/>
            <a:ext cx="167640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61"/>
          </p:nvPr>
        </p:nvSpPr>
        <p:spPr>
          <a:xfrm>
            <a:off x="2514600" y="3867150"/>
            <a:ext cx="16764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62"/>
          </p:nvPr>
        </p:nvSpPr>
        <p:spPr>
          <a:xfrm>
            <a:off x="4419600" y="3867150"/>
            <a:ext cx="16764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63"/>
          </p:nvPr>
        </p:nvSpPr>
        <p:spPr>
          <a:xfrm>
            <a:off x="6273001" y="3867150"/>
            <a:ext cx="16764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64"/>
          </p:nvPr>
        </p:nvSpPr>
        <p:spPr>
          <a:xfrm>
            <a:off x="609600" y="3867150"/>
            <a:ext cx="1676400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100" b="0" i="0">
                <a:solidFill>
                  <a:srgbClr val="A6A6A6"/>
                </a:solidFill>
                <a:latin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343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815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900" b="0" i="0" kern="0" spc="300">
                <a:solidFill>
                  <a:srgbClr val="ED3645"/>
                </a:solidFill>
                <a:latin typeface="Lato Regular"/>
                <a:ea typeface="Arial" charset="0"/>
                <a:cs typeface="Lato Regular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69286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04953"/>
            <a:ext cx="8229600" cy="3124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3" name="Slide Number Placeholder 8"/>
          <p:cNvSpPr txBox="1">
            <a:spLocks/>
          </p:cNvSpPr>
          <p:nvPr userDrawn="1"/>
        </p:nvSpPr>
        <p:spPr>
          <a:xfrm>
            <a:off x="8305800" y="514353"/>
            <a:ext cx="3810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D9E213-597C-AF4D-9FA4-E6EB34EC18B6}" type="slidenum">
              <a:rPr lang="en-US" sz="800" smtClean="0">
                <a:solidFill>
                  <a:srgbClr val="FFFFFF"/>
                </a:solidFill>
                <a:latin typeface="Lato Light"/>
                <a:cs typeface="Lato Light"/>
              </a:rPr>
              <a:pPr algn="ctr"/>
              <a:t>‹#›</a:t>
            </a:fld>
            <a:endParaRPr lang="en-US" sz="900" dirty="0">
              <a:solidFill>
                <a:srgbClr val="FFFFFF"/>
              </a:solidFill>
              <a:latin typeface="Lato Light"/>
              <a:cs typeface="Lato Light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68200" y="1028700"/>
            <a:ext cx="395998" cy="0"/>
          </a:xfrm>
          <a:prstGeom prst="line">
            <a:avLst/>
          </a:prstGeom>
          <a:ln w="12700" cmpd="sng">
            <a:solidFill>
              <a:srgbClr val="343E4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33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4" r:id="rId3"/>
    <p:sldLayoutId id="2147483698" r:id="rId4"/>
    <p:sldLayoutId id="2147483699" r:id="rId5"/>
    <p:sldLayoutId id="2147483679" r:id="rId6"/>
    <p:sldLayoutId id="2147483688" r:id="rId7"/>
    <p:sldLayoutId id="2147483703" r:id="rId8"/>
    <p:sldLayoutId id="2147483686" r:id="rId9"/>
    <p:sldLayoutId id="2147483696" r:id="rId10"/>
    <p:sldLayoutId id="2147483684" r:id="rId11"/>
    <p:sldLayoutId id="2147483683" r:id="rId12"/>
    <p:sldLayoutId id="2147483682" r:id="rId13"/>
    <p:sldLayoutId id="2147483680" r:id="rId14"/>
    <p:sldLayoutId id="2147483681" r:id="rId15"/>
    <p:sldLayoutId id="2147483678" r:id="rId16"/>
    <p:sldLayoutId id="2147483705" r:id="rId17"/>
    <p:sldLayoutId id="2147483677" r:id="rId18"/>
    <p:sldLayoutId id="2147483672" r:id="rId19"/>
    <p:sldLayoutId id="2147483697" r:id="rId20"/>
    <p:sldLayoutId id="2147483702" r:id="rId21"/>
    <p:sldLayoutId id="2147483694" r:id="rId22"/>
    <p:sldLayoutId id="2147483671" r:id="rId23"/>
    <p:sldLayoutId id="2147483692" r:id="rId24"/>
    <p:sldLayoutId id="2147483669" r:id="rId25"/>
    <p:sldLayoutId id="2147483667" r:id="rId26"/>
    <p:sldLayoutId id="2147483701" r:id="rId27"/>
    <p:sldLayoutId id="2147483693" r:id="rId28"/>
    <p:sldLayoutId id="2147483665" r:id="rId29"/>
    <p:sldLayoutId id="2147483664" r:id="rId30"/>
    <p:sldLayoutId id="2147483700" r:id="rId31"/>
    <p:sldLayoutId id="2147483666" r:id="rId32"/>
    <p:sldLayoutId id="2147483660" r:id="rId33"/>
    <p:sldLayoutId id="2147483651" r:id="rId34"/>
    <p:sldLayoutId id="2147483652" r:id="rId35"/>
    <p:sldLayoutId id="2147483653" r:id="rId36"/>
    <p:sldLayoutId id="2147483654" r:id="rId37"/>
    <p:sldLayoutId id="2147483695" r:id="rId38"/>
    <p:sldLayoutId id="2147483655" r:id="rId3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000" b="0" i="0" kern="1200">
          <a:solidFill>
            <a:srgbClr val="343E48"/>
          </a:solidFill>
          <a:latin typeface="Lato Regular"/>
          <a:ea typeface="Arial" charset="0"/>
          <a:cs typeface="Lato Regular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b="0" i="0" kern="1200">
          <a:solidFill>
            <a:schemeClr val="bg1">
              <a:lumMod val="65000"/>
            </a:schemeClr>
          </a:solidFill>
          <a:latin typeface="Arial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b="0" i="0" kern="1200">
          <a:solidFill>
            <a:schemeClr val="bg1">
              <a:lumMod val="65000"/>
            </a:schemeClr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b="0" i="0" kern="1200">
          <a:solidFill>
            <a:schemeClr val="bg1">
              <a:lumMod val="65000"/>
            </a:schemeClr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b="0" i="0" kern="1200">
          <a:solidFill>
            <a:schemeClr val="bg1">
              <a:lumMod val="65000"/>
            </a:schemeClr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b="0" i="0" kern="1200">
          <a:solidFill>
            <a:schemeClr val="bg1">
              <a:lumMod val="65000"/>
            </a:schemeClr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sites.google.com/uotechnology.edu.iq/eed-vles/home?authuser=0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 cop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9"/>
          <a:stretch/>
        </p:blipFill>
        <p:spPr>
          <a:xfrm>
            <a:off x="0" y="-23052"/>
            <a:ext cx="9144000" cy="43243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20699" y="2680974"/>
            <a:ext cx="8523547" cy="1473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200" b="0" kern="1200">
                <a:solidFill>
                  <a:srgbClr val="343E48"/>
                </a:solidFill>
                <a:latin typeface="Lato Regular"/>
                <a:ea typeface="Calibri"/>
                <a:cs typeface="Lato Regular"/>
              </a:defRPr>
            </a:lvl1pPr>
          </a:lstStyle>
          <a:p>
            <a:pPr algn="r" rtl="1"/>
            <a:r>
              <a:rPr lang="ar-IQ" sz="4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نظرة عامة على </a:t>
            </a:r>
            <a:r>
              <a:rPr lang="en-US" sz="4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 Suite</a:t>
            </a:r>
            <a:r>
              <a:rPr lang="ar-IQ" sz="4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(جي سويت): محرك جوجل (</a:t>
            </a:r>
            <a:r>
              <a:rPr lang="en-US" sz="4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Google Drive</a:t>
            </a:r>
            <a:r>
              <a:rPr lang="ar-IQ" sz="4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JM" sz="4400" kern="0" spc="-50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0694" y="4393506"/>
            <a:ext cx="7738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IQ" sz="2800" b="1" dirty="0">
                <a:latin typeface="Arial" charset="0"/>
                <a:ea typeface="Arial" charset="0"/>
                <a:cs typeface="Arial" charset="0"/>
              </a:rPr>
              <a:t>الوحدة 2, القسم 2, الثلاثاء, 2 حزيران, 5:00 الى 6:30 مساء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37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لماذا 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 </a:t>
            </a:r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للتعليم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8" descr="Image result for english writing skill">
            <a:extLst>
              <a:ext uri="{FF2B5EF4-FFF2-40B4-BE49-F238E27FC236}">
                <a16:creationId xmlns:a16="http://schemas.microsoft.com/office/drawing/2014/main" id="{C56C199A-8C3F-4B0C-BBDD-72559B06C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012" y="932241"/>
            <a:ext cx="1763588" cy="1158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Image result for communication skill">
            <a:extLst>
              <a:ext uri="{FF2B5EF4-FFF2-40B4-BE49-F238E27FC236}">
                <a16:creationId xmlns:a16="http://schemas.microsoft.com/office/drawing/2014/main" id="{413D20DD-A88E-4696-A9DC-38C4C38C0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920" y="932242"/>
            <a:ext cx="1865376" cy="1158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Image result for documents software skill">
            <a:extLst>
              <a:ext uri="{FF2B5EF4-FFF2-40B4-BE49-F238E27FC236}">
                <a16:creationId xmlns:a16="http://schemas.microsoft.com/office/drawing/2014/main" id="{015191F0-0B6D-4328-9E8B-F59BAD683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17578" b="7213"/>
          <a:stretch/>
        </p:blipFill>
        <p:spPr bwMode="auto">
          <a:xfrm>
            <a:off x="2696827" y="932243"/>
            <a:ext cx="1865376" cy="1158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Image result for Paperless lab">
            <a:extLst>
              <a:ext uri="{FF2B5EF4-FFF2-40B4-BE49-F238E27FC236}">
                <a16:creationId xmlns:a16="http://schemas.microsoft.com/office/drawing/2014/main" id="{F965B8E8-2EF6-4B77-A6F2-AEF0325BB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012" y="2262823"/>
            <a:ext cx="1763588" cy="1240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0" descr="Image result for score e-learning">
            <a:extLst>
              <a:ext uri="{FF2B5EF4-FFF2-40B4-BE49-F238E27FC236}">
                <a16:creationId xmlns:a16="http://schemas.microsoft.com/office/drawing/2014/main" id="{BD001E5F-EA16-44AD-AC0B-FC474ED30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920" y="2317196"/>
            <a:ext cx="1865376" cy="1205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Related image">
            <a:extLst>
              <a:ext uri="{FF2B5EF4-FFF2-40B4-BE49-F238E27FC236}">
                <a16:creationId xmlns:a16="http://schemas.microsoft.com/office/drawing/2014/main" id="{E0804EDC-69BE-4142-901A-ED0C38ED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827" y="2299621"/>
            <a:ext cx="1865376" cy="1240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Image result for â«Ø·Ø±ÙÙØ© Ø§ÙØªØ¹ÙÙÙ Ø¨Ø£Ø³ÙÙØ¨ Ø§ÙÙØ±ÙÙâ¬â">
            <a:extLst>
              <a:ext uri="{FF2B5EF4-FFF2-40B4-BE49-F238E27FC236}">
                <a16:creationId xmlns:a16="http://schemas.microsoft.com/office/drawing/2014/main" id="{A890703D-2CE6-4B65-9C39-3A0F1545A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847012" y="3604897"/>
            <a:ext cx="1763588" cy="1246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6" descr="Image result for plagiarism">
            <a:extLst>
              <a:ext uri="{FF2B5EF4-FFF2-40B4-BE49-F238E27FC236}">
                <a16:creationId xmlns:a16="http://schemas.microsoft.com/office/drawing/2014/main" id="{8424EDB6-FC60-42AC-A869-D47078846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919" y="3604897"/>
            <a:ext cx="1855637" cy="1205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8" descr="Image result for research">
            <a:extLst>
              <a:ext uri="{FF2B5EF4-FFF2-40B4-BE49-F238E27FC236}">
                <a16:creationId xmlns:a16="http://schemas.microsoft.com/office/drawing/2014/main" id="{FFF5803C-78CE-4708-BA2F-629707617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827" y="3646110"/>
            <a:ext cx="1855637" cy="1205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2530938-75D9-452F-9815-DBB6655942CF}"/>
              </a:ext>
            </a:extLst>
          </p:cNvPr>
          <p:cNvSpPr/>
          <p:nvPr/>
        </p:nvSpPr>
        <p:spPr>
          <a:xfrm flipH="1">
            <a:off x="97546" y="1302781"/>
            <a:ext cx="2294387" cy="520861"/>
          </a:xfrm>
          <a:custGeom>
            <a:avLst/>
            <a:gdLst>
              <a:gd name="connsiteX0" fmla="*/ 0 w 3784644"/>
              <a:gd name="connsiteY0" fmla="*/ 0 h 694481"/>
              <a:gd name="connsiteX1" fmla="*/ 3784644 w 3784644"/>
              <a:gd name="connsiteY1" fmla="*/ 0 h 694481"/>
              <a:gd name="connsiteX2" fmla="*/ 3784644 w 3784644"/>
              <a:gd name="connsiteY2" fmla="*/ 694481 h 694481"/>
              <a:gd name="connsiteX3" fmla="*/ 1 w 3784644"/>
              <a:gd name="connsiteY3" fmla="*/ 694481 h 694481"/>
              <a:gd name="connsiteX4" fmla="*/ 45100 w 3784644"/>
              <a:gd name="connsiteY4" fmla="*/ 650069 h 694481"/>
              <a:gd name="connsiteX5" fmla="*/ 150195 w 3784644"/>
              <a:gd name="connsiteY5" fmla="*/ 347241 h 694481"/>
              <a:gd name="connsiteX6" fmla="*/ 45100 w 3784644"/>
              <a:gd name="connsiteY6" fmla="*/ 44413 h 69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84644" h="694481">
                <a:moveTo>
                  <a:pt x="0" y="0"/>
                </a:moveTo>
                <a:lnTo>
                  <a:pt x="3784644" y="0"/>
                </a:lnTo>
                <a:lnTo>
                  <a:pt x="3784644" y="694481"/>
                </a:lnTo>
                <a:lnTo>
                  <a:pt x="1" y="694481"/>
                </a:lnTo>
                <a:lnTo>
                  <a:pt x="45100" y="650069"/>
                </a:lnTo>
                <a:cubicBezTo>
                  <a:pt x="110033" y="572568"/>
                  <a:pt x="150195" y="465503"/>
                  <a:pt x="150195" y="347241"/>
                </a:cubicBezTo>
                <a:cubicBezTo>
                  <a:pt x="150195" y="228980"/>
                  <a:pt x="110033" y="121914"/>
                  <a:pt x="45100" y="44413"/>
                </a:cubicBezTo>
                <a:close/>
              </a:path>
            </a:pathLst>
          </a:custGeom>
          <a:solidFill>
            <a:srgbClr val="499853"/>
          </a:solidFill>
          <a:ln w="57150">
            <a:solidFill>
              <a:srgbClr val="FACE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ar-IQ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تطوير مهارات الطالب</a:t>
            </a:r>
            <a:endParaRPr lang="en-GB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799CFA9-D837-407B-BC6B-6DEA78B627DF}"/>
              </a:ext>
            </a:extLst>
          </p:cNvPr>
          <p:cNvSpPr/>
          <p:nvPr/>
        </p:nvSpPr>
        <p:spPr>
          <a:xfrm flipH="1">
            <a:off x="97545" y="2561348"/>
            <a:ext cx="2294387" cy="520861"/>
          </a:xfrm>
          <a:custGeom>
            <a:avLst/>
            <a:gdLst>
              <a:gd name="connsiteX0" fmla="*/ 0 w 3784644"/>
              <a:gd name="connsiteY0" fmla="*/ 0 h 694481"/>
              <a:gd name="connsiteX1" fmla="*/ 3784644 w 3784644"/>
              <a:gd name="connsiteY1" fmla="*/ 0 h 694481"/>
              <a:gd name="connsiteX2" fmla="*/ 3784644 w 3784644"/>
              <a:gd name="connsiteY2" fmla="*/ 694481 h 694481"/>
              <a:gd name="connsiteX3" fmla="*/ 1 w 3784644"/>
              <a:gd name="connsiteY3" fmla="*/ 694481 h 694481"/>
              <a:gd name="connsiteX4" fmla="*/ 45100 w 3784644"/>
              <a:gd name="connsiteY4" fmla="*/ 650069 h 694481"/>
              <a:gd name="connsiteX5" fmla="*/ 150195 w 3784644"/>
              <a:gd name="connsiteY5" fmla="*/ 347241 h 694481"/>
              <a:gd name="connsiteX6" fmla="*/ 45100 w 3784644"/>
              <a:gd name="connsiteY6" fmla="*/ 44413 h 69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84644" h="694481">
                <a:moveTo>
                  <a:pt x="0" y="0"/>
                </a:moveTo>
                <a:lnTo>
                  <a:pt x="3784644" y="0"/>
                </a:lnTo>
                <a:lnTo>
                  <a:pt x="3784644" y="694481"/>
                </a:lnTo>
                <a:lnTo>
                  <a:pt x="1" y="694481"/>
                </a:lnTo>
                <a:lnTo>
                  <a:pt x="45100" y="650069"/>
                </a:lnTo>
                <a:cubicBezTo>
                  <a:pt x="110033" y="572568"/>
                  <a:pt x="150195" y="465503"/>
                  <a:pt x="150195" y="347241"/>
                </a:cubicBezTo>
                <a:cubicBezTo>
                  <a:pt x="150195" y="228980"/>
                  <a:pt x="110033" y="121914"/>
                  <a:pt x="45100" y="44413"/>
                </a:cubicBezTo>
                <a:close/>
              </a:path>
            </a:pathLst>
          </a:custGeom>
          <a:solidFill>
            <a:srgbClr val="499853"/>
          </a:solidFill>
          <a:ln w="57150">
            <a:solidFill>
              <a:srgbClr val="FACE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ar-IQ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الادارة الالكترونية</a:t>
            </a:r>
            <a:endParaRPr lang="ar-SA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B54873B-0C2F-45B4-BAD9-F23D055A9E91}"/>
              </a:ext>
            </a:extLst>
          </p:cNvPr>
          <p:cNvSpPr/>
          <p:nvPr/>
        </p:nvSpPr>
        <p:spPr>
          <a:xfrm flipH="1">
            <a:off x="97546" y="3946921"/>
            <a:ext cx="2294387" cy="520861"/>
          </a:xfrm>
          <a:custGeom>
            <a:avLst/>
            <a:gdLst>
              <a:gd name="connsiteX0" fmla="*/ 0 w 3784644"/>
              <a:gd name="connsiteY0" fmla="*/ 0 h 694481"/>
              <a:gd name="connsiteX1" fmla="*/ 3784644 w 3784644"/>
              <a:gd name="connsiteY1" fmla="*/ 0 h 694481"/>
              <a:gd name="connsiteX2" fmla="*/ 3784644 w 3784644"/>
              <a:gd name="connsiteY2" fmla="*/ 694481 h 694481"/>
              <a:gd name="connsiteX3" fmla="*/ 1 w 3784644"/>
              <a:gd name="connsiteY3" fmla="*/ 694481 h 694481"/>
              <a:gd name="connsiteX4" fmla="*/ 45100 w 3784644"/>
              <a:gd name="connsiteY4" fmla="*/ 650069 h 694481"/>
              <a:gd name="connsiteX5" fmla="*/ 150195 w 3784644"/>
              <a:gd name="connsiteY5" fmla="*/ 347241 h 694481"/>
              <a:gd name="connsiteX6" fmla="*/ 45100 w 3784644"/>
              <a:gd name="connsiteY6" fmla="*/ 44413 h 69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84644" h="694481">
                <a:moveTo>
                  <a:pt x="0" y="0"/>
                </a:moveTo>
                <a:lnTo>
                  <a:pt x="3784644" y="0"/>
                </a:lnTo>
                <a:lnTo>
                  <a:pt x="3784644" y="694481"/>
                </a:lnTo>
                <a:lnTo>
                  <a:pt x="1" y="694481"/>
                </a:lnTo>
                <a:lnTo>
                  <a:pt x="45100" y="650069"/>
                </a:lnTo>
                <a:cubicBezTo>
                  <a:pt x="110033" y="572568"/>
                  <a:pt x="150195" y="465503"/>
                  <a:pt x="150195" y="347241"/>
                </a:cubicBezTo>
                <a:cubicBezTo>
                  <a:pt x="150195" y="228980"/>
                  <a:pt x="110033" y="121914"/>
                  <a:pt x="45100" y="44413"/>
                </a:cubicBezTo>
                <a:close/>
              </a:path>
            </a:pathLst>
          </a:custGeom>
          <a:solidFill>
            <a:srgbClr val="499853"/>
          </a:solidFill>
          <a:ln w="57150">
            <a:solidFill>
              <a:srgbClr val="FACE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ar-IQ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دعم استراتيجيات التعلم</a:t>
            </a:r>
            <a:endParaRPr lang="ar-SA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444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وحدة التحكم في 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0567" y="954206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F045DF-80AA-49BF-808D-00A8FE371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134" y="863600"/>
            <a:ext cx="5826796" cy="3890149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130CF8-3C30-47BB-AE3A-A2CB10F8D097}"/>
              </a:ext>
            </a:extLst>
          </p:cNvPr>
          <p:cNvSpPr/>
          <p:nvPr/>
        </p:nvSpPr>
        <p:spPr>
          <a:xfrm>
            <a:off x="533400" y="981680"/>
            <a:ext cx="2314557" cy="400467"/>
          </a:xfrm>
          <a:prstGeom prst="rect">
            <a:avLst/>
          </a:prstGeom>
          <a:solidFill>
            <a:srgbClr val="43B6C8"/>
          </a:solidFill>
          <a:ln>
            <a:solidFill>
              <a:srgbClr val="43B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الذي تتضمنه؟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4F1BA6-F76D-4BAB-B0A1-7D7246F8C813}"/>
              </a:ext>
            </a:extLst>
          </p:cNvPr>
          <p:cNvSpPr txBox="1"/>
          <p:nvPr/>
        </p:nvSpPr>
        <p:spPr>
          <a:xfrm>
            <a:off x="120141" y="1627128"/>
            <a:ext cx="3203736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المستخدمون والمجموعات</a:t>
            </a:r>
            <a:endParaRPr lang="en-US" sz="20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ترحيل البيانات</a:t>
            </a:r>
            <a:endParaRPr lang="en-US" sz="20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ادوار الادارة</a:t>
            </a:r>
            <a:endParaRPr lang="en-US" sz="20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الوحدات التنظيمية</a:t>
            </a:r>
            <a:endParaRPr lang="en-US" sz="20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التقارير</a:t>
            </a:r>
            <a:endParaRPr lang="en-US" sz="20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الانطقة الانية</a:t>
            </a:r>
            <a:endParaRPr lang="en-US" sz="20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مستويات الامان</a:t>
            </a:r>
            <a:endParaRPr lang="en-US" sz="20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شخصنة عناوين الصفحات (</a:t>
            </a:r>
            <a:r>
              <a:rPr lang="en-US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URL</a:t>
            </a:r>
            <a:r>
              <a:rPr lang="ar-IQ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) لخدمات </a:t>
            </a:r>
            <a:r>
              <a:rPr lang="en-US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G Suite</a:t>
            </a:r>
          </a:p>
        </p:txBody>
      </p:sp>
    </p:spTree>
    <p:extLst>
      <p:ext uri="{BB962C8B-B14F-4D97-AF65-F5344CB8AC3E}">
        <p14:creationId xmlns:p14="http://schemas.microsoft.com/office/powerpoint/2010/main" val="113191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الوحدات التنظيمية</a:t>
            </a:r>
            <a:endParaRPr lang="en-JM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8737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0567" y="954206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72DA9A-AD83-4507-A2B4-6698A88B9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604" y="748142"/>
            <a:ext cx="5184846" cy="4211707"/>
          </a:xfrm>
          <a:prstGeom prst="rect">
            <a:avLst/>
          </a:prstGeom>
          <a:noFill/>
          <a:ln cap="flat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D37476-0140-4463-8D69-EBB1E9323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382" y="1441993"/>
            <a:ext cx="3242245" cy="35178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B53465-E0C4-49D6-8C0B-435DCAC2DD81}"/>
              </a:ext>
            </a:extLst>
          </p:cNvPr>
          <p:cNvSpPr txBox="1"/>
          <p:nvPr/>
        </p:nvSpPr>
        <p:spPr>
          <a:xfrm>
            <a:off x="100118" y="1354316"/>
            <a:ext cx="3203736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تشغيل/ايقاف الخدمات</a:t>
            </a:r>
            <a:endParaRPr lang="en-US" sz="20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تهيئة اعدادات الخدمات</a:t>
            </a:r>
            <a:endParaRPr lang="en-US" sz="20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الترخيص الاوتوماتيكي للمستخدم</a:t>
            </a:r>
            <a:endParaRPr lang="en-US" sz="20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انشاء اي عدد يطلبونه من الوحدات التنظيمية – اما بمستوى افقي أو هرمي</a:t>
            </a:r>
            <a:endParaRPr lang="en-US" sz="20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895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699"/>
            <a:ext cx="3703704" cy="5059363"/>
          </a:xfrm>
          <a:prstGeom prst="rect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1713" y="1685937"/>
            <a:ext cx="265953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ar-IQ" sz="3400" b="1" dirty="0">
                <a:solidFill>
                  <a:schemeClr val="bg1"/>
                </a:solidFill>
                <a:latin typeface="Arial Regular"/>
                <a:ea typeface="Arial" charset="0"/>
                <a:cs typeface="Arial Regular" charset="0"/>
              </a:rPr>
              <a:t>سؤال اسطلاع</a:t>
            </a:r>
            <a:endParaRPr lang="en-JM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5508E-B8AA-4D6C-931F-FA40E770392E}"/>
              </a:ext>
            </a:extLst>
          </p:cNvPr>
          <p:cNvSpPr txBox="1"/>
          <p:nvPr/>
        </p:nvSpPr>
        <p:spPr>
          <a:xfrm>
            <a:off x="4571999" y="1468231"/>
            <a:ext cx="33656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يمكن ترحيل كل البيانات بواسطة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 Suite</a:t>
            </a: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من بريد الويب الى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Gmail</a:t>
            </a: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اخر</a:t>
            </a: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صح</a:t>
            </a: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خطأ</a:t>
            </a: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045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699"/>
            <a:ext cx="3703704" cy="5059363"/>
          </a:xfrm>
          <a:prstGeom prst="rect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1713" y="1685937"/>
            <a:ext cx="265953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ar-IQ" sz="3400" b="1" dirty="0">
                <a:solidFill>
                  <a:schemeClr val="bg1"/>
                </a:solidFill>
                <a:latin typeface="Arial Regular"/>
                <a:ea typeface="Arial" charset="0"/>
                <a:cs typeface="Arial Regular" charset="0"/>
              </a:rPr>
              <a:t>سؤال استطلاع</a:t>
            </a:r>
            <a:endParaRPr lang="en-JM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5508E-B8AA-4D6C-931F-FA40E770392E}"/>
              </a:ext>
            </a:extLst>
          </p:cNvPr>
          <p:cNvSpPr txBox="1"/>
          <p:nvPr/>
        </p:nvSpPr>
        <p:spPr>
          <a:xfrm>
            <a:off x="4571999" y="1468231"/>
            <a:ext cx="3900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اي من اصدارات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 Suite</a:t>
            </a: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ادناه مجانية للمؤسسات العليمية؟</a:t>
            </a: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الاساسية (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Basic</a:t>
            </a: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الاعمال (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Business</a:t>
            </a: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المشاريع (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Enterprice</a:t>
            </a: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اسينشيال (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Essential</a:t>
            </a: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التعليم (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Education</a:t>
            </a: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531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تطبيقات 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 </a:t>
            </a:r>
            <a:endParaRPr lang="en-JM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3250" y="954206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F7DB2EC-7E62-4DEB-8F4C-B05FFA6293B4}"/>
              </a:ext>
            </a:extLst>
          </p:cNvPr>
          <p:cNvGrpSpPr/>
          <p:nvPr/>
        </p:nvGrpSpPr>
        <p:grpSpPr>
          <a:xfrm>
            <a:off x="4147945" y="745325"/>
            <a:ext cx="4727175" cy="4161638"/>
            <a:chOff x="4187483" y="145375"/>
            <a:chExt cx="8215532" cy="669605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950D20-01B7-42AA-A3A1-1ADAB3A7B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87483" y="145375"/>
              <a:ext cx="8215532" cy="6567246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36D24D7-946D-40C4-86A5-78E86B835E76}"/>
                </a:ext>
              </a:extLst>
            </p:cNvPr>
            <p:cNvGrpSpPr/>
            <p:nvPr/>
          </p:nvGrpSpPr>
          <p:grpSpPr>
            <a:xfrm>
              <a:off x="4740738" y="318546"/>
              <a:ext cx="7106148" cy="5933176"/>
              <a:chOff x="3666246" y="1133436"/>
              <a:chExt cx="5641184" cy="531192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AABCDE7-679E-44D8-9415-DCD374321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666246" y="2145229"/>
                <a:ext cx="1314450" cy="94297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0B59B24-5BC7-459B-A4E4-335F57C25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081217" y="1740887"/>
                <a:ext cx="535667" cy="617182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971490C6-A5EB-4958-831B-EE7DA3EF0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046541" y="1133436"/>
                <a:ext cx="1161573" cy="119713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F0528631-A2E9-4313-A93F-1EA807968B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602626" y="5416661"/>
                <a:ext cx="838200" cy="102870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A74955F4-DAD9-4BF1-82CF-D7300864B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30273" y="3453637"/>
                <a:ext cx="613801" cy="730715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09142A39-CA52-47D8-A469-9083E8680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206727" y="2084848"/>
                <a:ext cx="426336" cy="61069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3D227DF-1ED2-408F-A3B1-7F50334DF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935830" y="4305300"/>
                <a:ext cx="1371600" cy="133350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C114EBA8-3AB7-4FDC-995F-689F2ED9E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030788" y="5302935"/>
                <a:ext cx="498687" cy="506929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0430E86-4897-4240-9F67-E54B2E4E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88097" y="4508395"/>
                <a:ext cx="455977" cy="495627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51A7F80E-203A-4229-99ED-3AC354CFA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725121" y="2616716"/>
                <a:ext cx="502941" cy="585513"/>
              </a:xfrm>
              <a:prstGeom prst="rect">
                <a:avLst/>
              </a:prstGeom>
            </p:spPr>
          </p:pic>
          <p:pic>
            <p:nvPicPr>
              <p:cNvPr id="54" name="Picture 2" descr="Image result for G Suite for Education">
                <a:extLst>
                  <a:ext uri="{FF2B5EF4-FFF2-40B4-BE49-F238E27FC236}">
                    <a16:creationId xmlns:a16="http://schemas.microsoft.com/office/drawing/2014/main" id="{E5EB81BF-8C98-4EA7-849A-DDB7831849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5" t="5307" r="54951" b="1857"/>
              <a:stretch/>
            </p:blipFill>
            <p:spPr bwMode="auto">
              <a:xfrm>
                <a:off x="5516271" y="2762411"/>
                <a:ext cx="1475563" cy="196511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58A8473-E3C9-4E39-AB9C-1768249A99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877525" y="5189803"/>
                <a:ext cx="702532" cy="602961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D742C5A-01CD-4D7A-BBBE-B87EDE49A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728938" y="3615298"/>
                <a:ext cx="641434" cy="605799"/>
              </a:xfrm>
              <a:prstGeom prst="rect">
                <a:avLst/>
              </a:prstGeom>
            </p:spPr>
          </p:pic>
        </p:grpSp>
        <p:pic>
          <p:nvPicPr>
            <p:cNvPr id="43" name="Picture 2" descr="Google Suite Essentials Infographic  #CCSDTech">
              <a:extLst>
                <a:ext uri="{FF2B5EF4-FFF2-40B4-BE49-F238E27FC236}">
                  <a16:creationId xmlns:a16="http://schemas.microsoft.com/office/drawing/2014/main" id="{5B84921F-BC15-4C04-955D-480EDC3CFB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453" r="57374" b="44032"/>
            <a:stretch/>
          </p:blipFill>
          <p:spPr bwMode="auto">
            <a:xfrm>
              <a:off x="8204203" y="5733556"/>
              <a:ext cx="3733490" cy="1107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52184C91-7322-4941-807B-5C3C99EDF33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67822"/>
          <a:stretch/>
        </p:blipFill>
        <p:spPr>
          <a:xfrm>
            <a:off x="558180" y="745325"/>
            <a:ext cx="1495510" cy="196319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2A9AD9C-8DB0-46B1-BD07-69E84287AAC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3184" t="4248" r="34638" b="-4248"/>
          <a:stretch/>
        </p:blipFill>
        <p:spPr>
          <a:xfrm>
            <a:off x="558180" y="2708517"/>
            <a:ext cx="1495510" cy="196319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C2930B6-BD8D-406F-AE68-0B79C2A2C99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66680" t="824" r="1142" b="-824"/>
          <a:stretch/>
        </p:blipFill>
        <p:spPr>
          <a:xfrm>
            <a:off x="2195418" y="1825993"/>
            <a:ext cx="1495510" cy="19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32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تطبيقات 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 </a:t>
            </a:r>
            <a:endParaRPr lang="en-JM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3250" y="954206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B973A1-37DA-4AB7-8726-42833BD892C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7375" y="604021"/>
            <a:ext cx="4043375" cy="42369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1E784F-8EB8-44B0-B624-1F9586109642}"/>
              </a:ext>
            </a:extLst>
          </p:cNvPr>
          <p:cNvSpPr txBox="1"/>
          <p:nvPr/>
        </p:nvSpPr>
        <p:spPr>
          <a:xfrm>
            <a:off x="321066" y="1137424"/>
            <a:ext cx="4023926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rtl="1"/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تكامل التطبيقات:</a:t>
            </a: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تسهيل استخدام التعليم المتزامن وغير المتزامن</a:t>
            </a:r>
            <a:endParaRPr lang="en-US" sz="20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  <a:p>
            <a:endParaRPr lang="en-US" sz="20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المرونة في الاستخدام بين التعليم الالكتروني المتباعد والممزوج</a:t>
            </a:r>
            <a:endParaRPr lang="en-US" sz="2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476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تطبيقات 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 </a:t>
            </a:r>
            <a:endParaRPr lang="en-JM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3250" y="954206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2" descr="Image result for google colab">
            <a:extLst>
              <a:ext uri="{FF2B5EF4-FFF2-40B4-BE49-F238E27FC236}">
                <a16:creationId xmlns:a16="http://schemas.microsoft.com/office/drawing/2014/main" id="{58A0B1EB-4ED1-4277-9EF2-391CCBAC58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441" y="954207"/>
            <a:ext cx="4644727" cy="38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google colab">
            <a:extLst>
              <a:ext uri="{FF2B5EF4-FFF2-40B4-BE49-F238E27FC236}">
                <a16:creationId xmlns:a16="http://schemas.microsoft.com/office/drawing/2014/main" id="{3CAAEA58-BDF9-4D76-9C19-EF5FFC57B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5" t="10216" r="-1" b="11470"/>
          <a:stretch/>
        </p:blipFill>
        <p:spPr bwMode="auto">
          <a:xfrm>
            <a:off x="729497" y="842979"/>
            <a:ext cx="2354735" cy="740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EB3275-D2D8-40C6-9444-43C48B9B0683}"/>
              </a:ext>
            </a:extLst>
          </p:cNvPr>
          <p:cNvSpPr txBox="1"/>
          <p:nvPr/>
        </p:nvSpPr>
        <p:spPr>
          <a:xfrm>
            <a:off x="180213" y="1634064"/>
            <a:ext cx="4224931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rtl="1"/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الخدمات السحابية المجانية تدعم وحدة معالجة رسومات (</a:t>
            </a:r>
            <a:r>
              <a:rPr lang="en-US" sz="2000" dirty="0">
                <a:solidFill>
                  <a:srgbClr val="082C2D"/>
                </a:solidFill>
                <a:latin typeface="Arial"/>
                <a:cs typeface="Arial"/>
              </a:rPr>
              <a:t>GPU</a:t>
            </a: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) مجانية</a:t>
            </a:r>
            <a:endParaRPr lang="en-US" sz="20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تحسن مهارات البرمجة للمستخدمين بلغة بايثون.</a:t>
            </a:r>
            <a:endParaRPr lang="en-US" sz="16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تطوير تطبيقات للتعلم العميق باستخدام المكتبات الشائعة مثل كيراس, تينسورفلو, باي تورج و أوبن سي في (</a:t>
            </a:r>
            <a:r>
              <a:rPr lang="en-US" sz="2000" dirty="0">
                <a:solidFill>
                  <a:srgbClr val="082C2D"/>
                </a:solidFill>
                <a:latin typeface="Arial"/>
                <a:cs typeface="Arial"/>
              </a:rPr>
              <a:t>Open CV</a:t>
            </a: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)</a:t>
            </a: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336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تطبيقات 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</a:t>
            </a:r>
            <a:endParaRPr lang="en-JM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3250" y="954206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EB3275-D2D8-40C6-9444-43C48B9B0683}"/>
              </a:ext>
            </a:extLst>
          </p:cNvPr>
          <p:cNvSpPr txBox="1"/>
          <p:nvPr/>
        </p:nvSpPr>
        <p:spPr>
          <a:xfrm>
            <a:off x="2952883" y="1239864"/>
            <a:ext cx="604427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rtl="1"/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حول هاتفك المحمول الى مختبر علوم محمول باستخدام تطبيق مجلة العلوم بادوات لقياس الضوء, الحركة, الصوت واكثر.</a:t>
            </a: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</p:txBody>
      </p:sp>
      <p:pic>
        <p:nvPicPr>
          <p:cNvPr id="11" name="Picture 4" descr="Image result for Science Journal">
            <a:extLst>
              <a:ext uri="{FF2B5EF4-FFF2-40B4-BE49-F238E27FC236}">
                <a16:creationId xmlns:a16="http://schemas.microsoft.com/office/drawing/2014/main" id="{90176770-7EE9-43BD-B1F6-44704605C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67" y="964517"/>
            <a:ext cx="2455295" cy="1291010"/>
          </a:xfrm>
          <a:prstGeom prst="snip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93D8CD-0955-4087-8E31-4CF4E23181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2519" y="2571750"/>
            <a:ext cx="2498758" cy="22472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4D5F46-62F9-4EB6-9179-F0AD16DC0E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t="3883"/>
          <a:stretch/>
        </p:blipFill>
        <p:spPr>
          <a:xfrm>
            <a:off x="3569870" y="2665477"/>
            <a:ext cx="2004260" cy="2153478"/>
          </a:xfrm>
          <a:prstGeom prst="rect">
            <a:avLst/>
          </a:prstGeom>
        </p:spPr>
      </p:pic>
      <p:pic>
        <p:nvPicPr>
          <p:cNvPr id="15" name="Picture 2" descr="Getting Started with Science Journal">
            <a:extLst>
              <a:ext uri="{FF2B5EF4-FFF2-40B4-BE49-F238E27FC236}">
                <a16:creationId xmlns:a16="http://schemas.microsoft.com/office/drawing/2014/main" id="{4594BB66-DF0D-4BED-A189-6DAEAED70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4" y="2650987"/>
            <a:ext cx="1842448" cy="19018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809AD0-50DA-44E6-9197-AC3212DCD8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281" t="51349" r="35256" b="13799"/>
          <a:stretch/>
        </p:blipFill>
        <p:spPr>
          <a:xfrm>
            <a:off x="1678358" y="3221380"/>
            <a:ext cx="1284266" cy="12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1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تطبيقات 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</a:t>
            </a:r>
            <a:endParaRPr lang="en-JM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3250" y="954206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EB3275-D2D8-40C6-9444-43C48B9B0683}"/>
              </a:ext>
            </a:extLst>
          </p:cNvPr>
          <p:cNvSpPr txBox="1"/>
          <p:nvPr/>
        </p:nvSpPr>
        <p:spPr>
          <a:xfrm>
            <a:off x="2725952" y="918841"/>
            <a:ext cx="6297908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rtl="1"/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تطبيق التعليم الغامر الذي يسمح للمعلمين والطلاب باستكشاف العالم من خلال اكثر من 1000 واقع افتراضي (</a:t>
            </a:r>
            <a:r>
              <a:rPr lang="en-US" sz="2000" dirty="0">
                <a:solidFill>
                  <a:srgbClr val="082C2D"/>
                </a:solidFill>
                <a:latin typeface="Arial"/>
                <a:cs typeface="Arial"/>
              </a:rPr>
              <a:t>VR</a:t>
            </a: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) واكثر من 100 رحلة واقع افتراضي معززة.</a:t>
            </a: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</p:txBody>
      </p:sp>
      <p:pic>
        <p:nvPicPr>
          <p:cNvPr id="17" name="Picture 8" descr="Image result for google expedition">
            <a:extLst>
              <a:ext uri="{FF2B5EF4-FFF2-40B4-BE49-F238E27FC236}">
                <a16:creationId xmlns:a16="http://schemas.microsoft.com/office/drawing/2014/main" id="{779D7A95-AFFC-4BE8-B444-8DA092C06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3"/>
          <a:stretch/>
        </p:blipFill>
        <p:spPr bwMode="auto">
          <a:xfrm>
            <a:off x="414078" y="775854"/>
            <a:ext cx="2214018" cy="143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two girls using a Google Cardboard">
            <a:extLst>
              <a:ext uri="{FF2B5EF4-FFF2-40B4-BE49-F238E27FC236}">
                <a16:creationId xmlns:a16="http://schemas.microsoft.com/office/drawing/2014/main" id="{C7BB54D4-25B2-40C6-A84F-08C1D8025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22770" y="2127219"/>
            <a:ext cx="3465283" cy="2775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Phone with Expeditions app in VR mode showing Everest and phone with Expeditions app in AR mode showing a brain in a classroom.">
            <a:extLst>
              <a:ext uri="{FF2B5EF4-FFF2-40B4-BE49-F238E27FC236}">
                <a16:creationId xmlns:a16="http://schemas.microsoft.com/office/drawing/2014/main" id="{74340A12-DE85-4856-898E-C91D418A1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 r="10911"/>
          <a:stretch/>
        </p:blipFill>
        <p:spPr bwMode="auto">
          <a:xfrm>
            <a:off x="3983765" y="2093674"/>
            <a:ext cx="2744367" cy="284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57D9CF-1856-43BC-9F30-77CFF6692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130" y="2002338"/>
            <a:ext cx="1614614" cy="3108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7791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97BC235-DF51-4FA2-BB4B-8182FC21243E}"/>
              </a:ext>
            </a:extLst>
          </p:cNvPr>
          <p:cNvSpPr/>
          <p:nvPr/>
        </p:nvSpPr>
        <p:spPr>
          <a:xfrm>
            <a:off x="0" y="0"/>
            <a:ext cx="4080222" cy="5072063"/>
          </a:xfrm>
          <a:prstGeom prst="rect">
            <a:avLst/>
          </a:prstGeom>
          <a:solidFill>
            <a:srgbClr val="009BA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40655" y="1827946"/>
            <a:ext cx="232505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chemeClr val="bg1"/>
                </a:solidFill>
                <a:latin typeface="Arial Regular"/>
                <a:ea typeface="Arial" charset="0"/>
                <a:cs typeface="Arial Regular" charset="0"/>
              </a:rPr>
              <a:t>اهداف الجلسة</a:t>
            </a:r>
            <a:endParaRPr lang="en-US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0148" y="593786"/>
            <a:ext cx="4023926" cy="29238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rtl="1"/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في نهاية هذه الجلسة, ستتمكن من....</a:t>
            </a: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  <a:p>
            <a:pPr marL="285750" lvl="0" indent="-285750" algn="just" rtl="1">
              <a:buFont typeface="Arial" panose="020B0604020202020204" pitchFamily="34" charset="0"/>
              <a:buChar char="•"/>
            </a:pPr>
            <a:r>
              <a:rPr lang="ar-IQ" i="1" dirty="0">
                <a:solidFill>
                  <a:srgbClr val="000000"/>
                </a:solidFill>
              </a:rPr>
              <a:t>معرفة اي من اصدارات </a:t>
            </a:r>
            <a:r>
              <a:rPr lang="en-US" i="1" dirty="0">
                <a:solidFill>
                  <a:srgbClr val="000000"/>
                </a:solidFill>
              </a:rPr>
              <a:t>G Suite</a:t>
            </a:r>
            <a:r>
              <a:rPr lang="ar-IQ" i="1" dirty="0">
                <a:solidFill>
                  <a:srgbClr val="000000"/>
                </a:solidFill>
              </a:rPr>
              <a:t> يتوجب عليك استخدامها</a:t>
            </a:r>
          </a:p>
          <a:p>
            <a:pPr marL="285750" lvl="0" indent="-285750" algn="just" rtl="1">
              <a:buFont typeface="Arial" panose="020B0604020202020204" pitchFamily="34" charset="0"/>
              <a:buChar char="•"/>
            </a:pPr>
            <a:r>
              <a:rPr lang="ar-IQ" i="1" dirty="0">
                <a:solidFill>
                  <a:srgbClr val="000000"/>
                </a:solidFill>
              </a:rPr>
              <a:t>لماذا </a:t>
            </a:r>
            <a:r>
              <a:rPr lang="en-US" i="1" dirty="0">
                <a:solidFill>
                  <a:srgbClr val="000000"/>
                </a:solidFill>
              </a:rPr>
              <a:t>G Suite</a:t>
            </a:r>
            <a:r>
              <a:rPr lang="ar-IQ" i="1" dirty="0">
                <a:solidFill>
                  <a:srgbClr val="000000"/>
                </a:solidFill>
              </a:rPr>
              <a:t> للتعليم</a:t>
            </a:r>
          </a:p>
          <a:p>
            <a:pPr marL="285750" lvl="0" indent="-285750" algn="just" rtl="1">
              <a:buFont typeface="Arial" panose="020B0604020202020204" pitchFamily="34" charset="0"/>
              <a:buChar char="•"/>
            </a:pPr>
            <a:r>
              <a:rPr lang="ar-IQ" i="1" dirty="0">
                <a:solidFill>
                  <a:srgbClr val="000000"/>
                </a:solidFill>
              </a:rPr>
              <a:t>معرفة ما هي خاصيات </a:t>
            </a:r>
            <a:r>
              <a:rPr lang="en-US" i="1" dirty="0">
                <a:solidFill>
                  <a:srgbClr val="000000"/>
                </a:solidFill>
              </a:rPr>
              <a:t>G Suite</a:t>
            </a:r>
            <a:r>
              <a:rPr lang="ar-IQ" i="1" dirty="0">
                <a:solidFill>
                  <a:srgbClr val="000000"/>
                </a:solidFill>
              </a:rPr>
              <a:t> للتعليم</a:t>
            </a:r>
          </a:p>
          <a:p>
            <a:pPr marL="285750" lvl="0" indent="-285750" algn="just" rtl="1">
              <a:buFont typeface="Arial" panose="020B0604020202020204" pitchFamily="34" charset="0"/>
              <a:buChar char="•"/>
            </a:pPr>
            <a:r>
              <a:rPr lang="ar-IQ" i="1" dirty="0">
                <a:solidFill>
                  <a:srgbClr val="000000"/>
                </a:solidFill>
              </a:rPr>
              <a:t>تعلم كيفية استخدام تطبيقات محرك جوجل (</a:t>
            </a:r>
            <a:r>
              <a:rPr lang="en-US" i="1" dirty="0">
                <a:solidFill>
                  <a:srgbClr val="000000"/>
                </a:solidFill>
              </a:rPr>
              <a:t>Google Drive</a:t>
            </a:r>
            <a:r>
              <a:rPr lang="ar-IQ" i="1" dirty="0">
                <a:solidFill>
                  <a:srgbClr val="000000"/>
                </a:solidFill>
              </a:rPr>
              <a:t>)</a:t>
            </a:r>
          </a:p>
          <a:p>
            <a:pPr marL="285750" lvl="0" indent="-285750" algn="just" rtl="1">
              <a:buFont typeface="Arial" panose="020B0604020202020204" pitchFamily="34" charset="0"/>
              <a:buChar char="•"/>
            </a:pPr>
            <a:r>
              <a:rPr lang="ar-IQ" i="1" dirty="0">
                <a:solidFill>
                  <a:srgbClr val="000000"/>
                </a:solidFill>
              </a:rPr>
              <a:t>انشاء الملفات, جداول البيانات والرسومات.</a:t>
            </a:r>
          </a:p>
          <a:p>
            <a:pPr marL="285750" lvl="0" indent="-285750" algn="just" rtl="1">
              <a:buFont typeface="Arial" panose="020B0604020202020204" pitchFamily="34" charset="0"/>
              <a:buChar char="•"/>
            </a:pPr>
            <a:r>
              <a:rPr lang="ar-IQ" i="1" dirty="0">
                <a:solidFill>
                  <a:srgbClr val="000000"/>
                </a:solidFill>
              </a:rPr>
              <a:t>استخدام التكامل بين تطبيقات </a:t>
            </a:r>
            <a:r>
              <a:rPr lang="en-US" i="1" dirty="0">
                <a:solidFill>
                  <a:srgbClr val="000000"/>
                </a:solidFill>
              </a:rPr>
              <a:t>G Suite</a:t>
            </a:r>
            <a:r>
              <a:rPr lang="ar-IQ" i="1" dirty="0">
                <a:solidFill>
                  <a:srgbClr val="000000"/>
                </a:solidFill>
              </a:rPr>
              <a:t> للتعليم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8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تطبيقات 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</a:t>
            </a:r>
            <a:endParaRPr lang="en-JM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3250" y="954206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EB3275-D2D8-40C6-9444-43C48B9B0683}"/>
              </a:ext>
            </a:extLst>
          </p:cNvPr>
          <p:cNvSpPr txBox="1"/>
          <p:nvPr/>
        </p:nvSpPr>
        <p:spPr>
          <a:xfrm>
            <a:off x="603250" y="1028700"/>
            <a:ext cx="391178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  </a:t>
            </a:r>
            <a:r>
              <a:rPr lang="en-US" sz="2000" dirty="0">
                <a:solidFill>
                  <a:srgbClr val="082C2D"/>
                </a:solidFill>
                <a:latin typeface="Arial"/>
                <a:cs typeface="Arial"/>
              </a:rPr>
              <a:t>Google Socratic</a:t>
            </a: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 كوكل السقراطي </a:t>
            </a: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D82293-43AA-46E0-A179-F891C3DB0E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3" y="698500"/>
            <a:ext cx="4186201" cy="42084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556155-0E57-4B0F-89EC-557F7F2CE30E}"/>
              </a:ext>
            </a:extLst>
          </p:cNvPr>
          <p:cNvSpPr/>
          <p:nvPr/>
        </p:nvSpPr>
        <p:spPr>
          <a:xfrm>
            <a:off x="393237" y="1542416"/>
            <a:ext cx="47327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 fontAlgn="base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يسمح للطلاب بالمسح الضوئي لسؤال او مسألة رياضية للحصول على المساعدة في الحل. اذا اردت البحث عن معلومات محددة فقط اكتبها او امسحها ضوئيا</a:t>
            </a: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  <a:p>
            <a:pPr marL="342900" indent="-342900" algn="r" rtl="1" fontAlgn="base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السقراطي لا يساعدك فقط مع السؤال المحدد الذي سألته بل يحدد ايضا المفاهيم المطلوبة لفهم السؤال ويقدم توضيحات حسب الطلب لهذه المفاهيم</a:t>
            </a: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824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ادوات المهام (الواجبات)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3250" y="954206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 descr="Assignments | Create">
            <a:extLst>
              <a:ext uri="{FF2B5EF4-FFF2-40B4-BE49-F238E27FC236}">
                <a16:creationId xmlns:a16="http://schemas.microsoft.com/office/drawing/2014/main" id="{97481483-1A1A-4B27-A369-47A4A6BEF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75" y="954206"/>
            <a:ext cx="5313203" cy="375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A28BC3-BBE0-4E1F-B54A-817DF5012B9C}"/>
              </a:ext>
            </a:extLst>
          </p:cNvPr>
          <p:cNvSpPr/>
          <p:nvPr/>
        </p:nvSpPr>
        <p:spPr>
          <a:xfrm>
            <a:off x="251422" y="863600"/>
            <a:ext cx="33472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تطبيقات محددة لادارة الواجبات يمكنها ان تتكامل مع منصة تعليمية اخرى مثل موودل (</a:t>
            </a:r>
            <a:r>
              <a:rPr lang="en-US" sz="2000" dirty="0">
                <a:solidFill>
                  <a:srgbClr val="082C2D"/>
                </a:solidFill>
                <a:latin typeface="Arial"/>
                <a:cs typeface="Arial"/>
              </a:rPr>
              <a:t>Moodle</a:t>
            </a: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).</a:t>
            </a: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تمكنك من ادارة المهام او الواجبات واعطاء الدرجات عليها واستخدام ادوات تعليمية حديثة  وتقارير الاصالة.</a:t>
            </a: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138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سحابة 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 </a:t>
            </a:r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 محرك جوجل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9034" y="611716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15257F3-8D37-4B9F-8515-6AC1966AD073}"/>
              </a:ext>
            </a:extLst>
          </p:cNvPr>
          <p:cNvSpPr/>
          <p:nvPr/>
        </p:nvSpPr>
        <p:spPr>
          <a:xfrm>
            <a:off x="3907659" y="958082"/>
            <a:ext cx="49493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هي مساحة تخزينية لمحرك جوجل على الانترنت يمكنك تخزين كل ملفاتك فيها.</a:t>
            </a: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يمكنك الولوج الى مساحتك التخزينية</a:t>
            </a:r>
            <a:r>
              <a:rPr lang="en-US" sz="2000" dirty="0">
                <a:solidFill>
                  <a:srgbClr val="082C2D"/>
                </a:solidFill>
                <a:latin typeface="Arial"/>
                <a:cs typeface="Arial"/>
              </a:rPr>
              <a:t> </a:t>
            </a: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من اي مكان باستخدام جهاز مرتبط بالانترنت</a:t>
            </a: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يمكن تخزين اي نوع من الملفات</a:t>
            </a: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يمكن تحرير ملفات من غير نوع جوجل بضمنها </a:t>
            </a:r>
            <a:r>
              <a:rPr lang="en-US" sz="2000" dirty="0">
                <a:solidFill>
                  <a:srgbClr val="082C2D"/>
                </a:solidFill>
                <a:latin typeface="Arial"/>
                <a:cs typeface="Arial"/>
              </a:rPr>
              <a:t>MS word</a:t>
            </a: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, </a:t>
            </a:r>
            <a:r>
              <a:rPr lang="en-US" sz="2000" dirty="0">
                <a:solidFill>
                  <a:srgbClr val="082C2D"/>
                </a:solidFill>
                <a:latin typeface="Arial"/>
                <a:cs typeface="Arial"/>
              </a:rPr>
              <a:t>PPT</a:t>
            </a: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, </a:t>
            </a:r>
            <a:r>
              <a:rPr lang="en-US" sz="2000" dirty="0">
                <a:solidFill>
                  <a:srgbClr val="082C2D"/>
                </a:solidFill>
                <a:latin typeface="Arial"/>
                <a:cs typeface="Arial"/>
              </a:rPr>
              <a:t>PDF</a:t>
            </a: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, مقاطع فيديو</a:t>
            </a:r>
          </a:p>
          <a:p>
            <a:pPr marL="342900" indent="-342900" algn="r" rtl="1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تحميل كل الملفات من الحاسوب الى محرك جوجل</a:t>
            </a: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</p:txBody>
      </p:sp>
      <p:pic>
        <p:nvPicPr>
          <p:cNvPr id="6146" name="Picture 2" descr="Drive in the Cloud, beside a mobile device with Drive files">
            <a:extLst>
              <a:ext uri="{FF2B5EF4-FFF2-40B4-BE49-F238E27FC236}">
                <a16:creationId xmlns:a16="http://schemas.microsoft.com/office/drawing/2014/main" id="{6DFE476F-650E-4BB0-AC6D-90AA1AFB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81" y="1804320"/>
            <a:ext cx="2708728" cy="135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078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سحابة 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 </a:t>
            </a:r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 محرك جوجل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9EED4E2-27C4-434A-9D61-73320356E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228" y="1151022"/>
            <a:ext cx="6512753" cy="346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183C49-F524-412E-86FF-5EE33F6383A8}"/>
              </a:ext>
            </a:extLst>
          </p:cNvPr>
          <p:cNvSpPr/>
          <p:nvPr/>
        </p:nvSpPr>
        <p:spPr>
          <a:xfrm>
            <a:off x="104395" y="1346200"/>
            <a:ext cx="10868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sz="1100" dirty="0">
                <a:solidFill>
                  <a:srgbClr val="082C2D"/>
                </a:solidFill>
                <a:latin typeface="Arial"/>
                <a:cs typeface="Arial"/>
              </a:rPr>
              <a:t>خزن الملفات في موقع العمل لغرض الوصول السريع</a:t>
            </a:r>
            <a:endParaRPr lang="en-US" sz="11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006678-7747-40DB-86C7-A6CAA0F30210}"/>
              </a:ext>
            </a:extLst>
          </p:cNvPr>
          <p:cNvCxnSpPr>
            <a:cxnSpLocks/>
          </p:cNvCxnSpPr>
          <p:nvPr/>
        </p:nvCxnSpPr>
        <p:spPr>
          <a:xfrm>
            <a:off x="1114425" y="1757363"/>
            <a:ext cx="223803" cy="138182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6F044E7-FEE4-49DC-B0A8-A37A2C8B8D8C}"/>
              </a:ext>
            </a:extLst>
          </p:cNvPr>
          <p:cNvSpPr/>
          <p:nvPr/>
        </p:nvSpPr>
        <p:spPr>
          <a:xfrm>
            <a:off x="104394" y="1952541"/>
            <a:ext cx="10868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IQ" sz="1100" dirty="0">
                <a:solidFill>
                  <a:srgbClr val="082C2D"/>
                </a:solidFill>
                <a:latin typeface="Arial"/>
                <a:cs typeface="Arial"/>
              </a:rPr>
              <a:t>ملكية الملفات المخزنة تعود للافراد</a:t>
            </a:r>
            <a:endParaRPr lang="en-US" sz="11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3E9F7A-A68E-478A-A7A3-576A7BC2AE41}"/>
              </a:ext>
            </a:extLst>
          </p:cNvPr>
          <p:cNvCxnSpPr>
            <a:cxnSpLocks/>
          </p:cNvCxnSpPr>
          <p:nvPr/>
        </p:nvCxnSpPr>
        <p:spPr>
          <a:xfrm flipV="1">
            <a:off x="914400" y="2123279"/>
            <a:ext cx="414580" cy="68979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34C5A4-B9E0-4489-ADA9-C7B0429802EB}"/>
              </a:ext>
            </a:extLst>
          </p:cNvPr>
          <p:cNvCxnSpPr>
            <a:cxnSpLocks/>
          </p:cNvCxnSpPr>
          <p:nvPr/>
        </p:nvCxnSpPr>
        <p:spPr>
          <a:xfrm flipV="1">
            <a:off x="979337" y="2328507"/>
            <a:ext cx="342378" cy="262289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BD72F16-5F8C-44A0-A11B-BF184EEC5B3A}"/>
              </a:ext>
            </a:extLst>
          </p:cNvPr>
          <p:cNvSpPr/>
          <p:nvPr/>
        </p:nvSpPr>
        <p:spPr>
          <a:xfrm>
            <a:off x="87881" y="2503692"/>
            <a:ext cx="10868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IQ" sz="1100" dirty="0">
                <a:solidFill>
                  <a:srgbClr val="082C2D"/>
                </a:solidFill>
                <a:latin typeface="Arial"/>
                <a:cs typeface="Arial"/>
              </a:rPr>
              <a:t>متزامنة مع الحاسوب</a:t>
            </a:r>
            <a:endParaRPr lang="en-US" sz="11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8AA3291-DE57-481D-B567-E814AC7DE3C1}"/>
              </a:ext>
            </a:extLst>
          </p:cNvPr>
          <p:cNvCxnSpPr>
            <a:cxnSpLocks/>
          </p:cNvCxnSpPr>
          <p:nvPr/>
        </p:nvCxnSpPr>
        <p:spPr>
          <a:xfrm flipV="1">
            <a:off x="947843" y="2586343"/>
            <a:ext cx="385709" cy="437809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0128B17-2E1C-45A1-84C1-7F15C29ED227}"/>
              </a:ext>
            </a:extLst>
          </p:cNvPr>
          <p:cNvSpPr/>
          <p:nvPr/>
        </p:nvSpPr>
        <p:spPr>
          <a:xfrm>
            <a:off x="63669" y="2957199"/>
            <a:ext cx="10868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IQ" sz="1100" dirty="0">
                <a:solidFill>
                  <a:srgbClr val="082C2D"/>
                </a:solidFill>
                <a:latin typeface="Arial"/>
                <a:cs typeface="Arial"/>
              </a:rPr>
              <a:t>ما يشارك به الاخرون معك</a:t>
            </a:r>
            <a:endParaRPr lang="en-US" sz="11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5CA408-19F2-4726-B7A8-558BD0DF6E3C}"/>
              </a:ext>
            </a:extLst>
          </p:cNvPr>
          <p:cNvCxnSpPr>
            <a:cxnSpLocks/>
          </p:cNvCxnSpPr>
          <p:nvPr/>
        </p:nvCxnSpPr>
        <p:spPr>
          <a:xfrm flipV="1">
            <a:off x="936006" y="3220618"/>
            <a:ext cx="385709" cy="437809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352181C-1A70-4290-9AA2-E4760399D75D}"/>
              </a:ext>
            </a:extLst>
          </p:cNvPr>
          <p:cNvSpPr/>
          <p:nvPr/>
        </p:nvSpPr>
        <p:spPr>
          <a:xfrm>
            <a:off x="63669" y="3523555"/>
            <a:ext cx="112758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sz="1100" dirty="0">
                <a:solidFill>
                  <a:srgbClr val="082C2D"/>
                </a:solidFill>
                <a:latin typeface="Arial"/>
                <a:cs typeface="Arial"/>
              </a:rPr>
              <a:t>مراجعة, اعادة خزن الملفات الحذوفة او حذفها نهائيا</a:t>
            </a:r>
            <a:endParaRPr lang="en-US" sz="11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F1A9B8-0D5E-4F8E-9D4B-331034B75054}"/>
              </a:ext>
            </a:extLst>
          </p:cNvPr>
          <p:cNvSpPr/>
          <p:nvPr/>
        </p:nvSpPr>
        <p:spPr>
          <a:xfrm>
            <a:off x="95704" y="4135767"/>
            <a:ext cx="11275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IQ" sz="1100" dirty="0">
                <a:solidFill>
                  <a:srgbClr val="082C2D"/>
                </a:solidFill>
                <a:latin typeface="Arial"/>
                <a:cs typeface="Arial"/>
              </a:rPr>
              <a:t>حجم الملف ومساحة التخزية المستخدمة</a:t>
            </a:r>
            <a:endParaRPr lang="en-US" sz="11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7FE2AD-D702-458E-BE74-F8A7BFC46B3C}"/>
              </a:ext>
            </a:extLst>
          </p:cNvPr>
          <p:cNvCxnSpPr>
            <a:cxnSpLocks/>
          </p:cNvCxnSpPr>
          <p:nvPr/>
        </p:nvCxnSpPr>
        <p:spPr>
          <a:xfrm flipV="1">
            <a:off x="1006653" y="3491907"/>
            <a:ext cx="331574" cy="748262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4EF9FD5-53B5-47C4-9A62-BB451858F940}"/>
              </a:ext>
            </a:extLst>
          </p:cNvPr>
          <p:cNvCxnSpPr>
            <a:cxnSpLocks/>
          </p:cNvCxnSpPr>
          <p:nvPr/>
        </p:nvCxnSpPr>
        <p:spPr>
          <a:xfrm>
            <a:off x="2424112" y="1012840"/>
            <a:ext cx="223803" cy="138182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2747AA9-4CC2-4D9E-9166-42275948B297}"/>
              </a:ext>
            </a:extLst>
          </p:cNvPr>
          <p:cNvSpPr/>
          <p:nvPr/>
        </p:nvSpPr>
        <p:spPr>
          <a:xfrm>
            <a:off x="1223286" y="701701"/>
            <a:ext cx="16412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IQ" sz="1100" dirty="0">
                <a:solidFill>
                  <a:srgbClr val="082C2D"/>
                </a:solidFill>
                <a:latin typeface="Arial"/>
                <a:cs typeface="Arial"/>
              </a:rPr>
              <a:t>البحث الاساسي والمتقدم للملفات</a:t>
            </a:r>
            <a:endParaRPr lang="en-US" sz="11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ED219B1-E1A1-4C5D-8231-A596A779EFB9}"/>
              </a:ext>
            </a:extLst>
          </p:cNvPr>
          <p:cNvCxnSpPr>
            <a:cxnSpLocks/>
          </p:cNvCxnSpPr>
          <p:nvPr/>
        </p:nvCxnSpPr>
        <p:spPr>
          <a:xfrm>
            <a:off x="5862637" y="994406"/>
            <a:ext cx="223803" cy="138182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E8C93A40-2F8D-460F-8186-718362E982A5}"/>
              </a:ext>
            </a:extLst>
          </p:cNvPr>
          <p:cNvSpPr/>
          <p:nvPr/>
        </p:nvSpPr>
        <p:spPr>
          <a:xfrm>
            <a:off x="5289520" y="724312"/>
            <a:ext cx="8961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82C2D"/>
                </a:solidFill>
                <a:latin typeface="Arial"/>
                <a:cs typeface="Arial"/>
              </a:rPr>
              <a:t>Offline set</a:t>
            </a:r>
            <a:endParaRPr lang="en-US" sz="11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B721AE-3235-4587-AB77-6F826A2356AE}"/>
              </a:ext>
            </a:extLst>
          </p:cNvPr>
          <p:cNvSpPr/>
          <p:nvPr/>
        </p:nvSpPr>
        <p:spPr>
          <a:xfrm>
            <a:off x="7056303" y="738073"/>
            <a:ext cx="8961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IQ" sz="1100" dirty="0">
                <a:solidFill>
                  <a:srgbClr val="082C2D"/>
                </a:solidFill>
                <a:latin typeface="Arial"/>
                <a:cs typeface="Arial"/>
              </a:rPr>
              <a:t>تغيير الاعدادات</a:t>
            </a:r>
            <a:endParaRPr lang="en-US" sz="110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06FF66E-0407-45B7-B965-6E607F9373E9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6623449" y="868878"/>
            <a:ext cx="432854" cy="272927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4FB5412-794C-4243-9CCC-B97846A4DC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89" t="24863" r="61204" b="57469"/>
          <a:stretch/>
        </p:blipFill>
        <p:spPr>
          <a:xfrm>
            <a:off x="5902942" y="1713301"/>
            <a:ext cx="1403698" cy="13731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91E306C-2781-4C54-941C-1BBD95FF5B7A}"/>
              </a:ext>
            </a:extLst>
          </p:cNvPr>
          <p:cNvCxnSpPr>
            <a:cxnSpLocks/>
          </p:cNvCxnSpPr>
          <p:nvPr/>
        </p:nvCxnSpPr>
        <p:spPr>
          <a:xfrm flipH="1" flipV="1">
            <a:off x="6535337" y="2192258"/>
            <a:ext cx="1430586" cy="267393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1BC9918-BD92-4516-9B43-CA31EA8E030E}"/>
              </a:ext>
            </a:extLst>
          </p:cNvPr>
          <p:cNvSpPr/>
          <p:nvPr/>
        </p:nvSpPr>
        <p:spPr>
          <a:xfrm>
            <a:off x="7982148" y="2252623"/>
            <a:ext cx="8961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IQ" sz="1100" dirty="0">
                <a:solidFill>
                  <a:srgbClr val="082C2D"/>
                </a:solidFill>
                <a:latin typeface="Arial"/>
                <a:cs typeface="Arial"/>
              </a:rPr>
              <a:t>دفق الملفات</a:t>
            </a:r>
            <a:endParaRPr lang="en-US" sz="1100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9FAF507-DA92-4003-A53B-6C80811B6D03}"/>
              </a:ext>
            </a:extLst>
          </p:cNvPr>
          <p:cNvCxnSpPr>
            <a:cxnSpLocks/>
          </p:cNvCxnSpPr>
          <p:nvPr/>
        </p:nvCxnSpPr>
        <p:spPr>
          <a:xfrm flipH="1" flipV="1">
            <a:off x="7537137" y="1566095"/>
            <a:ext cx="501546" cy="82993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C17D316F-7054-41D2-AD92-8C1343F4B153}"/>
              </a:ext>
            </a:extLst>
          </p:cNvPr>
          <p:cNvSpPr/>
          <p:nvPr/>
        </p:nvSpPr>
        <p:spPr>
          <a:xfrm>
            <a:off x="8091686" y="1585000"/>
            <a:ext cx="8961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IQ" sz="1100" dirty="0">
                <a:solidFill>
                  <a:srgbClr val="082C2D"/>
                </a:solidFill>
                <a:latin typeface="Arial"/>
                <a:cs typeface="Arial"/>
              </a:rPr>
              <a:t>معاينة التفاصيل</a:t>
            </a:r>
            <a:endParaRPr lang="en-US" sz="1100" dirty="0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E2DD0EC3-23DB-4D11-85ED-27804D119938}"/>
              </a:ext>
            </a:extLst>
          </p:cNvPr>
          <p:cNvSpPr/>
          <p:nvPr/>
        </p:nvSpPr>
        <p:spPr>
          <a:xfrm>
            <a:off x="6519112" y="1336906"/>
            <a:ext cx="265937" cy="982307"/>
          </a:xfrm>
          <a:prstGeom prst="arc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651E3F3-A0F7-4B51-9951-4563D7EC8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689" y="1383063"/>
            <a:ext cx="1403698" cy="290665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159698CC-4B53-49DE-B144-502353991F61}"/>
              </a:ext>
            </a:extLst>
          </p:cNvPr>
          <p:cNvSpPr/>
          <p:nvPr/>
        </p:nvSpPr>
        <p:spPr>
          <a:xfrm>
            <a:off x="4653764" y="720135"/>
            <a:ext cx="8961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IQ" sz="1100" dirty="0">
                <a:solidFill>
                  <a:srgbClr val="082C2D"/>
                </a:solidFill>
                <a:latin typeface="Arial"/>
                <a:cs typeface="Arial"/>
              </a:rPr>
              <a:t>المملفات المشارك بها</a:t>
            </a:r>
            <a:endParaRPr lang="en-US" sz="11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30615D2-997A-4016-8844-60DF1C7FE775}"/>
              </a:ext>
            </a:extLst>
          </p:cNvPr>
          <p:cNvSpPr/>
          <p:nvPr/>
        </p:nvSpPr>
        <p:spPr>
          <a:xfrm>
            <a:off x="3829454" y="709318"/>
            <a:ext cx="8961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IQ" sz="1100" dirty="0">
                <a:solidFill>
                  <a:srgbClr val="082C2D"/>
                </a:solidFill>
                <a:latin typeface="Arial"/>
                <a:cs typeface="Arial"/>
              </a:rPr>
              <a:t>الحصول على رابط للملف</a:t>
            </a:r>
            <a:endParaRPr lang="en-US" sz="1100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FF79FB1-1C5B-4A2E-96E2-30DAB0460DA3}"/>
              </a:ext>
            </a:extLst>
          </p:cNvPr>
          <p:cNvCxnSpPr>
            <a:cxnSpLocks/>
          </p:cNvCxnSpPr>
          <p:nvPr/>
        </p:nvCxnSpPr>
        <p:spPr>
          <a:xfrm>
            <a:off x="5101818" y="964012"/>
            <a:ext cx="607146" cy="441985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4A7EFEB-B50F-4D71-BFF4-7B1BB7546A0D}"/>
              </a:ext>
            </a:extLst>
          </p:cNvPr>
          <p:cNvCxnSpPr>
            <a:cxnSpLocks/>
          </p:cNvCxnSpPr>
          <p:nvPr/>
        </p:nvCxnSpPr>
        <p:spPr>
          <a:xfrm>
            <a:off x="4376679" y="1046050"/>
            <a:ext cx="970334" cy="491064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3D35821-6AE6-4267-826B-5DF83C4C71BD}"/>
              </a:ext>
            </a:extLst>
          </p:cNvPr>
          <p:cNvCxnSpPr>
            <a:cxnSpLocks/>
          </p:cNvCxnSpPr>
          <p:nvPr/>
        </p:nvCxnSpPr>
        <p:spPr>
          <a:xfrm flipH="1">
            <a:off x="6193239" y="1004392"/>
            <a:ext cx="240864" cy="441398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EA748AA8-E360-4461-AFAF-4F93AB1EBA82}"/>
              </a:ext>
            </a:extLst>
          </p:cNvPr>
          <p:cNvSpPr/>
          <p:nvPr/>
        </p:nvSpPr>
        <p:spPr>
          <a:xfrm>
            <a:off x="6279454" y="632610"/>
            <a:ext cx="8961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IQ" sz="1100" dirty="0">
                <a:solidFill>
                  <a:srgbClr val="082C2D"/>
                </a:solidFill>
                <a:latin typeface="Arial"/>
                <a:cs typeface="Arial"/>
              </a:rPr>
              <a:t>معاينة الملف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60744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699"/>
            <a:ext cx="3703704" cy="5059363"/>
          </a:xfrm>
          <a:prstGeom prst="rect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1713" y="1685937"/>
            <a:ext cx="265953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ar-IQ" sz="3400" b="1" dirty="0">
                <a:solidFill>
                  <a:schemeClr val="bg1"/>
                </a:solidFill>
                <a:latin typeface="Arial Regular"/>
                <a:ea typeface="Arial" charset="0"/>
                <a:cs typeface="Arial Regular" charset="0"/>
              </a:rPr>
              <a:t>سؤال استطلاع</a:t>
            </a:r>
            <a:endParaRPr lang="en-JM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5508E-B8AA-4D6C-931F-FA40E770392E}"/>
              </a:ext>
            </a:extLst>
          </p:cNvPr>
          <p:cNvSpPr txBox="1"/>
          <p:nvPr/>
        </p:nvSpPr>
        <p:spPr>
          <a:xfrm>
            <a:off x="4571999" y="1468231"/>
            <a:ext cx="3365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ملفات مايكوسوفت اوفيس متوافقة مع محرك جوجل</a:t>
            </a: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صح</a:t>
            </a: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خطأ</a:t>
            </a: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185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699"/>
            <a:ext cx="3703704" cy="5059363"/>
          </a:xfrm>
          <a:prstGeom prst="rect">
            <a:avLst/>
          </a:prstGeom>
          <a:solidFill>
            <a:srgbClr val="2BA15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1713" y="1685937"/>
            <a:ext cx="265953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ar-IQ" sz="3400" b="1" dirty="0">
                <a:solidFill>
                  <a:schemeClr val="bg1"/>
                </a:solidFill>
                <a:latin typeface="Arial Regular"/>
                <a:ea typeface="Arial" charset="0"/>
                <a:cs typeface="Arial Regular" charset="0"/>
              </a:rPr>
              <a:t>سؤال؟</a:t>
            </a:r>
            <a:endParaRPr lang="en-JM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5508E-B8AA-4D6C-931F-FA40E770392E}"/>
              </a:ext>
            </a:extLst>
          </p:cNvPr>
          <p:cNvSpPr txBox="1"/>
          <p:nvPr/>
        </p:nvSpPr>
        <p:spPr>
          <a:xfrm>
            <a:off x="4251626" y="762607"/>
            <a:ext cx="4291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اختر من التصريحات ادناه افضل ما يعكس الفائدة من استخدام وثائق جوجل (</a:t>
            </a:r>
            <a:r>
              <a:rPr lang="en-US" dirty="0" err="1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google</a:t>
            </a:r>
            <a:r>
              <a:rPr lang="en-US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 docs suite</a:t>
            </a:r>
            <a:r>
              <a:rPr lang="ar-IQ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)</a:t>
            </a:r>
            <a:endParaRPr lang="en-US" dirty="0">
              <a:solidFill>
                <a:srgbClr val="000000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707EDA-0204-43A1-B6BA-70358F62BD0C}"/>
              </a:ext>
            </a:extLst>
          </p:cNvPr>
          <p:cNvSpPr/>
          <p:nvPr/>
        </p:nvSpPr>
        <p:spPr>
          <a:xfrm>
            <a:off x="4110458" y="168593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 rtl="1">
              <a:buFont typeface="Wingdings" panose="05000000000000000000" pitchFamily="2" charset="2"/>
              <a:buChar char="q"/>
            </a:pPr>
            <a:r>
              <a:rPr lang="ar-IQ" dirty="0"/>
              <a:t>هناك دائما نسخة واحد فقط من الملف, مما يعني انك لن تحتاج لجمع نسخ مختلفة من اعضاء المجموعة.</a:t>
            </a:r>
          </a:p>
          <a:p>
            <a:pPr marL="285750" indent="-285750" algn="just" rtl="1">
              <a:buFont typeface="Wingdings" panose="05000000000000000000" pitchFamily="2" charset="2"/>
              <a:buChar char="q"/>
            </a:pPr>
            <a:r>
              <a:rPr lang="ar-IQ" dirty="0"/>
              <a:t>لا يعمل مع مايكروسوفت اوفيس</a:t>
            </a:r>
          </a:p>
          <a:p>
            <a:pPr marL="285750" indent="-285750" algn="just" rtl="1">
              <a:buFont typeface="Wingdings" panose="05000000000000000000" pitchFamily="2" charset="2"/>
              <a:buChar char="q"/>
            </a:pPr>
            <a:r>
              <a:rPr lang="ar-IQ" dirty="0"/>
              <a:t>يمكن للاخرين فقط  معاينة أو التعليق على ملفك لضمان ان لا يتمكن احد من تحرير عملك.</a:t>
            </a:r>
          </a:p>
          <a:p>
            <a:pPr marL="285750" indent="-285750" algn="just" rtl="1">
              <a:buFont typeface="Wingdings" panose="05000000000000000000" pitchFamily="2" charset="2"/>
              <a:buChar char="q"/>
            </a:pPr>
            <a:r>
              <a:rPr lang="ar-IQ" dirty="0"/>
              <a:t>يمكنك المشاركة بالوثائق بسهولة باستخدام عنوان الصفحة على الانترنت (</a:t>
            </a:r>
            <a:r>
              <a:rPr lang="en-US" dirty="0"/>
              <a:t>URL</a:t>
            </a:r>
            <a:r>
              <a:rPr lang="ar-IQ" dirty="0"/>
              <a:t>) بدلا من ارفاق الوثيقة بكاملها الى رسالة بريدية</a:t>
            </a:r>
            <a:endParaRPr lang="en-US" dirty="0"/>
          </a:p>
        </p:txBody>
      </p:sp>
      <p:pic>
        <p:nvPicPr>
          <p:cNvPr id="1025" name="DefaultOcx">
            <a:extLst>
              <a:ext uri="{FF2B5EF4-FFF2-40B4-BE49-F238E27FC236}">
                <a16:creationId xmlns:a16="http://schemas.microsoft.com/office/drawing/2014/main" id="{BA0982C2-7699-46C6-81FB-E190124B4C50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304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HTMLCheckbox3">
            <a:extLst>
              <a:ext uri="{FF2B5EF4-FFF2-40B4-BE49-F238E27FC236}">
                <a16:creationId xmlns:a16="http://schemas.microsoft.com/office/drawing/2014/main" id="{3F28090F-6804-4BA0-B1C8-11613072FAA9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304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HTMLCheckbox4">
            <a:extLst>
              <a:ext uri="{FF2B5EF4-FFF2-40B4-BE49-F238E27FC236}">
                <a16:creationId xmlns:a16="http://schemas.microsoft.com/office/drawing/2014/main" id="{5B2F65A0-368E-4F55-9769-3B32DBF7185C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304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043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جداول بيانات جوجل (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Google Sheet</a:t>
            </a:r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)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3250" y="954206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04DC1C-D848-473E-BBAD-B91215A56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443" y="774329"/>
            <a:ext cx="5142689" cy="4050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E2C166-8464-4384-8F48-4082ABB3F0EF}"/>
              </a:ext>
            </a:extLst>
          </p:cNvPr>
          <p:cNvSpPr/>
          <p:nvPr/>
        </p:nvSpPr>
        <p:spPr>
          <a:xfrm>
            <a:off x="204371" y="1260256"/>
            <a:ext cx="32396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585858"/>
                </a:solidFill>
                <a:latin typeface="Roboto"/>
              </a:rPr>
              <a:t>عمل قائمة بواسطة جدول البيانات</a:t>
            </a:r>
          </a:p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585858"/>
                </a:solidFill>
                <a:latin typeface="Roboto"/>
              </a:rPr>
              <a:t>قياس تقدم الطلبة</a:t>
            </a:r>
          </a:p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585858"/>
                </a:solidFill>
                <a:latin typeface="Roboto"/>
              </a:rPr>
              <a:t>الاختلافات بين جداول بيانات جوجل (</a:t>
            </a:r>
            <a:r>
              <a:rPr lang="en-US" dirty="0">
                <a:solidFill>
                  <a:srgbClr val="585858"/>
                </a:solidFill>
                <a:latin typeface="Roboto"/>
              </a:rPr>
              <a:t>Google Sheet</a:t>
            </a:r>
            <a:r>
              <a:rPr lang="ar-IQ" dirty="0">
                <a:solidFill>
                  <a:srgbClr val="585858"/>
                </a:solidFill>
                <a:latin typeface="Roboto"/>
              </a:rPr>
              <a:t>) ومايكروسوفت اكسل (</a:t>
            </a:r>
            <a:r>
              <a:rPr lang="en-US" dirty="0">
                <a:solidFill>
                  <a:srgbClr val="585858"/>
                </a:solidFill>
                <a:latin typeface="Roboto"/>
              </a:rPr>
              <a:t>MS Excel</a:t>
            </a:r>
            <a:r>
              <a:rPr lang="ar-IQ" dirty="0">
                <a:solidFill>
                  <a:srgbClr val="585858"/>
                </a:solidFill>
                <a:latin typeface="Roboto"/>
              </a:rPr>
              <a:t>)</a:t>
            </a:r>
          </a:p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585858"/>
                </a:solidFill>
                <a:latin typeface="Roboto"/>
              </a:rPr>
              <a:t>انشاء خطط مشاريع ديناميكية بواسطة جداول البيانات</a:t>
            </a:r>
            <a:endParaRPr lang="en-US" b="0" i="0" dirty="0">
              <a:solidFill>
                <a:srgbClr val="585858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96382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شرائح جوجل للعروض القديمية (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Google Slide</a:t>
            </a:r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)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3250" y="954206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AC30E9-E685-4D8D-8A34-A29FF2BAC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266" y="804862"/>
            <a:ext cx="5033516" cy="402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D5B71F-4576-4722-A8AA-08E80EE10931}"/>
              </a:ext>
            </a:extLst>
          </p:cNvPr>
          <p:cNvSpPr/>
          <p:nvPr/>
        </p:nvSpPr>
        <p:spPr>
          <a:xfrm>
            <a:off x="80967" y="1318994"/>
            <a:ext cx="3489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585858"/>
                </a:solidFill>
                <a:latin typeface="Roboto"/>
              </a:rPr>
              <a:t>تقديم شرائح عروض تقديمية تفاعلية</a:t>
            </a:r>
          </a:p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585858"/>
                </a:solidFill>
                <a:latin typeface="Roboto"/>
              </a:rPr>
              <a:t>انشاء مواد تعليمية جميلة</a:t>
            </a:r>
          </a:p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585858"/>
                </a:solidFill>
                <a:latin typeface="Roboto"/>
              </a:rPr>
              <a:t>نشر شرائح جوجل على الانترنت</a:t>
            </a:r>
            <a:endParaRPr lang="en-US" b="0" i="0" dirty="0">
              <a:solidFill>
                <a:srgbClr val="585858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33140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وثائق جوجل (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Google Docs</a:t>
            </a:r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)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3250" y="954206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0B8DDF-4021-463B-A64B-7A45BC48B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102" y="711201"/>
            <a:ext cx="4756498" cy="419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4D0022-1880-4D34-85F4-4283A9B1F606}"/>
              </a:ext>
            </a:extLst>
          </p:cNvPr>
          <p:cNvSpPr/>
          <p:nvPr/>
        </p:nvSpPr>
        <p:spPr>
          <a:xfrm>
            <a:off x="359865" y="1246148"/>
            <a:ext cx="33043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 fontAlgn="base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مشاركة الملفات</a:t>
            </a: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  <a:p>
            <a:pPr marL="342900" indent="-342900" fontAlgn="base">
              <a:buFontTx/>
              <a:buChar char="-"/>
            </a:pP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  <a:p>
            <a:pPr marL="342900" indent="-342900" algn="r" rtl="1" fontAlgn="base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مخزن التعليقات</a:t>
            </a: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  <a:p>
            <a:pPr marL="342900" indent="-342900" fontAlgn="base">
              <a:buFontTx/>
              <a:buChar char="-"/>
            </a:pP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  <a:p>
            <a:pPr marL="342900" indent="-342900" algn="r" rtl="1" fontAlgn="base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مقارنة الملفات</a:t>
            </a: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  <a:p>
            <a:pPr marL="342900" indent="-342900" fontAlgn="base">
              <a:buFontTx/>
              <a:buChar char="-"/>
            </a:pP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  <a:p>
            <a:pPr marL="342900" indent="-342900" algn="r" rtl="1" fontAlgn="base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تحويل الصور الى نصوص</a:t>
            </a:r>
            <a:endParaRPr lang="ar-SA" sz="2000" dirty="0">
              <a:solidFill>
                <a:srgbClr val="082C2D"/>
              </a:solidFill>
              <a:latin typeface="Arial"/>
              <a:cs typeface="Arial"/>
            </a:endParaRPr>
          </a:p>
          <a:p>
            <a:pPr marL="342900" indent="-342900" fontAlgn="base">
              <a:buFontTx/>
              <a:buChar char="-"/>
            </a:pPr>
            <a:endParaRPr lang="ar-SA" sz="2000" dirty="0">
              <a:solidFill>
                <a:srgbClr val="082C2D"/>
              </a:solidFill>
              <a:latin typeface="Arial"/>
              <a:cs typeface="Arial"/>
            </a:endParaRPr>
          </a:p>
          <a:p>
            <a:pPr marL="342900" indent="-342900" algn="r" rtl="1" fontAlgn="base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ترجمة الملفات الى لغات اخرى</a:t>
            </a: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485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رسومات جوجل (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Google Drawings</a:t>
            </a:r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)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3250" y="954206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IQ" sz="2000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ما الذي يمكن ادخاله في الرسمة؟</a:t>
            </a:r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32764D-188B-4C62-9AB2-7C901075B512}"/>
              </a:ext>
            </a:extLst>
          </p:cNvPr>
          <p:cNvSpPr/>
          <p:nvPr/>
        </p:nvSpPr>
        <p:spPr>
          <a:xfrm>
            <a:off x="533400" y="1719025"/>
            <a:ext cx="33043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 fontAlgn="base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- اشكال</a:t>
            </a:r>
          </a:p>
          <a:p>
            <a:pPr marL="342900" indent="-342900" algn="r" rtl="1" fontAlgn="base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- خطوط</a:t>
            </a:r>
          </a:p>
          <a:p>
            <a:pPr marL="342900" indent="-342900" algn="r" rtl="1" fontAlgn="base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- جداول, مخططات</a:t>
            </a:r>
          </a:p>
          <a:p>
            <a:pPr marL="342900" indent="-342900" algn="r" rtl="1" fontAlgn="base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- جداول بيانية</a:t>
            </a:r>
          </a:p>
          <a:p>
            <a:pPr marL="342900" indent="-342900" algn="r" rtl="1" fontAlgn="base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- مساحات للكتابة</a:t>
            </a:r>
          </a:p>
          <a:p>
            <a:pPr marL="342900" indent="-342900" algn="r" rtl="1" fontAlgn="base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- صور</a:t>
            </a:r>
          </a:p>
          <a:p>
            <a:pPr marL="342900" indent="-342900" algn="r" rtl="1" fontAlgn="base">
              <a:buFontTx/>
              <a:buChar char="-"/>
            </a:pP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- مقاطع فيديو ومقاطع صوتية</a:t>
            </a: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8727CFF4-F643-4BCA-B396-AEE539741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655" y="635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7492C-24BC-4DC0-83B6-B12E94BD5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701" y="1481256"/>
            <a:ext cx="4696499" cy="31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endParaRPr lang="en-JM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DAAF4F-B081-49A5-86C3-629C9000CBA1}"/>
              </a:ext>
            </a:extLst>
          </p:cNvPr>
          <p:cNvSpPr/>
          <p:nvPr/>
        </p:nvSpPr>
        <p:spPr>
          <a:xfrm>
            <a:off x="4451859" y="1321584"/>
            <a:ext cx="4251627" cy="2295969"/>
          </a:xfrm>
          <a:prstGeom prst="rect">
            <a:avLst/>
          </a:prstGeom>
          <a:noFill/>
          <a:ln>
            <a:solidFill>
              <a:srgbClr val="43B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en-US" sz="2000" dirty="0">
                <a:solidFill>
                  <a:srgbClr val="082C2D"/>
                </a:solidFill>
                <a:latin typeface="Arial"/>
                <a:cs typeface="Arial"/>
              </a:rPr>
              <a:t>G Suite</a:t>
            </a: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 هو مساحة لأدوات الحوسبة السحابية, الانتاجية والتعاون, البرمجيات والمنتجات المطورة من قبل جوجل السحابية (</a:t>
            </a:r>
            <a:r>
              <a:rPr lang="en-US" sz="2000" dirty="0">
                <a:solidFill>
                  <a:srgbClr val="082C2D"/>
                </a:solidFill>
                <a:latin typeface="Arial"/>
                <a:cs typeface="Arial"/>
              </a:rPr>
              <a:t>Google Cloud</a:t>
            </a:r>
            <a:r>
              <a:rPr lang="ar-IQ" sz="2000" dirty="0">
                <a:solidFill>
                  <a:srgbClr val="082C2D"/>
                </a:solidFill>
                <a:latin typeface="Arial"/>
                <a:cs typeface="Arial"/>
              </a:rPr>
              <a:t>), اطلقت بداية في 28 ايلول 2006 تحت مسمى تطبيقات جوجل</a:t>
            </a:r>
            <a:endParaRPr lang="en-US" sz="2000" dirty="0">
              <a:solidFill>
                <a:srgbClr val="082C2D"/>
              </a:solidFill>
              <a:latin typeface="Arial"/>
              <a:cs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2B7006-687A-4C9C-8E71-3FEAD380F984}"/>
              </a:ext>
            </a:extLst>
          </p:cNvPr>
          <p:cNvSpPr/>
          <p:nvPr/>
        </p:nvSpPr>
        <p:spPr>
          <a:xfrm>
            <a:off x="0" y="6350"/>
            <a:ext cx="4080222" cy="5072063"/>
          </a:xfrm>
          <a:prstGeom prst="rect">
            <a:avLst/>
          </a:prstGeom>
          <a:solidFill>
            <a:srgbClr val="009BA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IQ" sz="3600" b="1" dirty="0">
                <a:solidFill>
                  <a:schemeClr val="bg1"/>
                </a:solidFill>
                <a:latin typeface="Arial Regular" charset="0"/>
                <a:ea typeface="Arial" charset="0"/>
                <a:cs typeface="Arial Regular" charset="0"/>
              </a:rPr>
              <a:t>ما هو </a:t>
            </a:r>
            <a:r>
              <a:rPr lang="en-US" sz="3600" b="1" dirty="0">
                <a:solidFill>
                  <a:schemeClr val="bg1"/>
                </a:solidFill>
                <a:latin typeface="Arial Regular" charset="0"/>
                <a:ea typeface="Arial" charset="0"/>
                <a:cs typeface="Arial Regular" charset="0"/>
              </a:rPr>
              <a:t>G Suite</a:t>
            </a:r>
            <a:r>
              <a:rPr lang="ar-IQ" sz="3600" b="1" dirty="0">
                <a:solidFill>
                  <a:schemeClr val="bg1"/>
                </a:solidFill>
                <a:latin typeface="Arial Regular" charset="0"/>
                <a:ea typeface="Arial" charset="0"/>
                <a:cs typeface="Arial Regular" charset="0"/>
              </a:rPr>
              <a:t>؟</a:t>
            </a:r>
            <a:endParaRPr lang="en-JM" sz="36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pic>
        <p:nvPicPr>
          <p:cNvPr id="22" name="Picture 2" descr="Image result for G Suite for Education">
            <a:extLst>
              <a:ext uri="{FF2B5EF4-FFF2-40B4-BE49-F238E27FC236}">
                <a16:creationId xmlns:a16="http://schemas.microsoft.com/office/drawing/2014/main" id="{9135EB8E-0DC0-4B28-AFCD-FA93DEFA9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t="5307" r="54951" b="1857"/>
          <a:stretch/>
        </p:blipFill>
        <p:spPr bwMode="auto">
          <a:xfrm>
            <a:off x="1070220" y="65086"/>
            <a:ext cx="1475563" cy="1834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179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699"/>
            <a:ext cx="3703704" cy="5059363"/>
          </a:xfrm>
          <a:prstGeom prst="rect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1713" y="1685937"/>
            <a:ext cx="265953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ar-IQ" sz="3400" b="1" dirty="0">
                <a:solidFill>
                  <a:schemeClr val="bg1"/>
                </a:solidFill>
                <a:latin typeface="Arial Regular"/>
                <a:ea typeface="Arial" charset="0"/>
                <a:cs typeface="Arial Regular" charset="0"/>
              </a:rPr>
              <a:t>سؤال استطلاع</a:t>
            </a:r>
            <a:endParaRPr lang="en-JM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5508E-B8AA-4D6C-931F-FA40E770392E}"/>
              </a:ext>
            </a:extLst>
          </p:cNvPr>
          <p:cNvSpPr txBox="1"/>
          <p:nvPr/>
        </p:nvSpPr>
        <p:spPr>
          <a:xfrm>
            <a:off x="4571999" y="1468231"/>
            <a:ext cx="33656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اي من الطبيقات الالية تسمح لك بتحليل البيانات؟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r" rtl="1"/>
            <a:endParaRPr lang="ar-IQ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جداول بيانات جوجل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Google Sheet</a:t>
            </a:r>
          </a:p>
          <a:p>
            <a:pPr marL="342900" indent="-342900">
              <a:buAutoNum type="alphaLcParenR"/>
            </a:pP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نماذج أو استمارات جوجل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Google Forms</a:t>
            </a:r>
          </a:p>
          <a:p>
            <a:pPr marL="342900" indent="-342900">
              <a:buAutoNum type="alphaLcParenR"/>
            </a:pP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بريد جوجل الالكتروني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Google Gmail</a:t>
            </a:r>
          </a:p>
          <a:p>
            <a:pPr marL="342900" indent="-342900">
              <a:buAutoNum type="alphaLcParenR"/>
            </a:pP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وثائق جوجل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Google Docs</a:t>
            </a:r>
          </a:p>
        </p:txBody>
      </p:sp>
    </p:spTree>
    <p:extLst>
      <p:ext uri="{BB962C8B-B14F-4D97-AF65-F5344CB8AC3E}">
        <p14:creationId xmlns:p14="http://schemas.microsoft.com/office/powerpoint/2010/main" val="2820047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699"/>
            <a:ext cx="3703704" cy="5059363"/>
          </a:xfrm>
          <a:prstGeom prst="rect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1713" y="1685937"/>
            <a:ext cx="265953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ar-IQ" sz="3400" b="1" dirty="0">
                <a:solidFill>
                  <a:schemeClr val="bg1"/>
                </a:solidFill>
                <a:latin typeface="Arial Regular"/>
                <a:ea typeface="Arial" charset="0"/>
                <a:cs typeface="Arial Regular" charset="0"/>
              </a:rPr>
              <a:t>سؤال استطلاع</a:t>
            </a:r>
            <a:endParaRPr lang="en-JM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5508E-B8AA-4D6C-931F-FA40E770392E}"/>
              </a:ext>
            </a:extLst>
          </p:cNvPr>
          <p:cNvSpPr txBox="1"/>
          <p:nvPr/>
        </p:nvSpPr>
        <p:spPr>
          <a:xfrm>
            <a:off x="4571999" y="1468231"/>
            <a:ext cx="33656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اذا اردت انشاء شعار حسب الطلب, يمكنك استخدام؟</a:t>
            </a:r>
          </a:p>
          <a:p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يوتيوب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YouTube</a:t>
            </a:r>
          </a:p>
          <a:p>
            <a:pPr marL="342900" indent="-342900">
              <a:buAutoNum type="alphaLcParenR"/>
            </a:pP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رسومات جوجل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Google Drawing</a:t>
            </a:r>
          </a:p>
          <a:p>
            <a:pPr marL="342900" indent="-342900">
              <a:buAutoNum type="alphaLcParenR"/>
            </a:pP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جداول بيانات جوجل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Google Sheet</a:t>
            </a:r>
          </a:p>
          <a:p>
            <a:pPr marL="342900" indent="-342900">
              <a:buAutoNum type="alphaLcParenR"/>
            </a:pP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وثائق جوجل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Google Docs</a:t>
            </a:r>
          </a:p>
        </p:txBody>
      </p:sp>
    </p:spTree>
    <p:extLst>
      <p:ext uri="{BB962C8B-B14F-4D97-AF65-F5344CB8AC3E}">
        <p14:creationId xmlns:p14="http://schemas.microsoft.com/office/powerpoint/2010/main" val="2098002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مواقع جوجل (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Google Site</a:t>
            </a:r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)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3250" y="954206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56DA51-5FD0-4F90-BC01-3F02286037AC}"/>
              </a:ext>
            </a:extLst>
          </p:cNvPr>
          <p:cNvSpPr/>
          <p:nvPr/>
        </p:nvSpPr>
        <p:spPr>
          <a:xfrm>
            <a:off x="132933" y="859291"/>
            <a:ext cx="39051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082C2D"/>
                </a:solidFill>
                <a:latin typeface="Arial" charset="0"/>
                <a:cs typeface="Arial" charset="0"/>
              </a:rPr>
              <a:t>- شارك بعمل طلابك مع مجتمع المدرسة</a:t>
            </a:r>
          </a:p>
          <a:p>
            <a:pPr marL="285750" indent="-285750" algn="r" rtl="1">
              <a:buFontTx/>
              <a:buChar char="-"/>
            </a:pPr>
            <a:endParaRPr lang="ar-IQ" dirty="0">
              <a:solidFill>
                <a:srgbClr val="082C2D"/>
              </a:solidFill>
              <a:latin typeface="Arial" charset="0"/>
              <a:cs typeface="Arial" charset="0"/>
            </a:endParaRPr>
          </a:p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082C2D"/>
                </a:solidFill>
                <a:latin typeface="Arial" charset="0"/>
                <a:cs typeface="Arial" charset="0"/>
              </a:rPr>
              <a:t>- انشاء وتنظيم الموارد على الانترنت</a:t>
            </a:r>
          </a:p>
          <a:p>
            <a:pPr marL="285750" indent="-285750" algn="r" rtl="1">
              <a:buFontTx/>
              <a:buChar char="-"/>
            </a:pPr>
            <a:endParaRPr lang="ar-IQ" dirty="0">
              <a:solidFill>
                <a:srgbClr val="082C2D"/>
              </a:solidFill>
              <a:latin typeface="Arial" charset="0"/>
              <a:cs typeface="Arial" charset="0"/>
            </a:endParaRPr>
          </a:p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082C2D"/>
                </a:solidFill>
                <a:latin typeface="Arial" charset="0"/>
                <a:cs typeface="Arial" charset="0"/>
              </a:rPr>
              <a:t>- انشاء بوابة الكترونية لصفك الدراسي</a:t>
            </a:r>
          </a:p>
          <a:p>
            <a:pPr marL="285750" indent="-285750" algn="r" rtl="1">
              <a:buFontTx/>
              <a:buChar char="-"/>
            </a:pPr>
            <a:endParaRPr lang="ar-IQ" dirty="0">
              <a:solidFill>
                <a:srgbClr val="082C2D"/>
              </a:solidFill>
              <a:latin typeface="Arial" charset="0"/>
              <a:cs typeface="Arial" charset="0"/>
            </a:endParaRPr>
          </a:p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082C2D"/>
                </a:solidFill>
                <a:latin typeface="Arial" charset="0"/>
                <a:cs typeface="Arial" charset="0"/>
              </a:rPr>
              <a:t>- مساعدة الطلاب لنشر عملهم على الانترنت.</a:t>
            </a:r>
            <a:endParaRPr lang="en-US" dirty="0">
              <a:solidFill>
                <a:srgbClr val="082C2D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0A41AA-264D-4909-962F-03D1B54E6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743" y="714036"/>
            <a:ext cx="5033093" cy="3098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A9368E1-B8A2-47E4-8829-162C6578CD40}"/>
              </a:ext>
            </a:extLst>
          </p:cNvPr>
          <p:cNvGrpSpPr/>
          <p:nvPr/>
        </p:nvGrpSpPr>
        <p:grpSpPr>
          <a:xfrm>
            <a:off x="466201" y="3961783"/>
            <a:ext cx="5033093" cy="1071841"/>
            <a:chOff x="474668" y="2344023"/>
            <a:chExt cx="8135932" cy="2145427"/>
          </a:xfrm>
        </p:grpSpPr>
        <p:pic>
          <p:nvPicPr>
            <p:cNvPr id="10" name="Picture 2" descr="myCred H5P – WordPress plugin | WordPress.org">
              <a:extLst>
                <a:ext uri="{FF2B5EF4-FFF2-40B4-BE49-F238E27FC236}">
                  <a16:creationId xmlns:a16="http://schemas.microsoft.com/office/drawing/2014/main" id="{7EBED55D-1DEC-4D75-B61A-E44FF9A29C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6" r="14035"/>
            <a:stretch/>
          </p:blipFill>
          <p:spPr bwMode="auto">
            <a:xfrm>
              <a:off x="474668" y="2989484"/>
              <a:ext cx="2380086" cy="1113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Google Sites | Logopedia | Fandom">
              <a:extLst>
                <a:ext uri="{FF2B5EF4-FFF2-40B4-BE49-F238E27FC236}">
                  <a16:creationId xmlns:a16="http://schemas.microsoft.com/office/drawing/2014/main" id="{B3CD5A0B-CA42-48C4-9D7F-C0D8726AB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07990" y="2344023"/>
              <a:ext cx="2145427" cy="2145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Related image">
              <a:extLst>
                <a:ext uri="{FF2B5EF4-FFF2-40B4-BE49-F238E27FC236}">
                  <a16:creationId xmlns:a16="http://schemas.microsoft.com/office/drawing/2014/main" id="{081D5DD8-3FBC-4C0F-BE62-3702BD79E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947"/>
            <a:stretch/>
          </p:blipFill>
          <p:spPr bwMode="auto">
            <a:xfrm>
              <a:off x="6230824" y="2965937"/>
              <a:ext cx="2379776" cy="132460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Pluse Icon of Line style - Available in SVG, PNG, EPS, AI &amp; Icon fonts">
              <a:extLst>
                <a:ext uri="{FF2B5EF4-FFF2-40B4-BE49-F238E27FC236}">
                  <a16:creationId xmlns:a16="http://schemas.microsoft.com/office/drawing/2014/main" id="{03641A2A-D1D0-44BD-B574-B0D83A5A2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754" y="3290547"/>
              <a:ext cx="753236" cy="753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Pluse Icon of Line style - Available in SVG, PNG, EPS, AI &amp; Icon fonts">
              <a:extLst>
                <a:ext uri="{FF2B5EF4-FFF2-40B4-BE49-F238E27FC236}">
                  <a16:creationId xmlns:a16="http://schemas.microsoft.com/office/drawing/2014/main" id="{F714E73E-B9B0-4AB4-B876-85A913E2D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2196" y="3171077"/>
              <a:ext cx="753236" cy="753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: Rounded Corners 15">
            <a:hlinkClick r:id="rId8"/>
            <a:extLst>
              <a:ext uri="{FF2B5EF4-FFF2-40B4-BE49-F238E27FC236}">
                <a16:creationId xmlns:a16="http://schemas.microsoft.com/office/drawing/2014/main" id="{DECCDE08-4ABB-4E96-A027-27525AA0F89C}"/>
              </a:ext>
            </a:extLst>
          </p:cNvPr>
          <p:cNvSpPr/>
          <p:nvPr/>
        </p:nvSpPr>
        <p:spPr>
          <a:xfrm>
            <a:off x="6790267" y="4152428"/>
            <a:ext cx="1608667" cy="289983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EEE site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FF1C229-0AF7-4928-A6EF-D893474EAA93}"/>
              </a:ext>
            </a:extLst>
          </p:cNvPr>
          <p:cNvSpPr/>
          <p:nvPr/>
        </p:nvSpPr>
        <p:spPr>
          <a:xfrm>
            <a:off x="6790267" y="4580223"/>
            <a:ext cx="1608667" cy="28998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H5P G site</a:t>
            </a:r>
          </a:p>
        </p:txBody>
      </p:sp>
    </p:spTree>
    <p:extLst>
      <p:ext uri="{BB962C8B-B14F-4D97-AF65-F5344CB8AC3E}">
        <p14:creationId xmlns:p14="http://schemas.microsoft.com/office/powerpoint/2010/main" val="1787627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نماذج أو استمارات جوجل (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Google Form</a:t>
            </a:r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)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9105B69-0396-4136-BE4D-9C9790752DB3}"/>
              </a:ext>
            </a:extLst>
          </p:cNvPr>
          <p:cNvSpPr/>
          <p:nvPr/>
        </p:nvSpPr>
        <p:spPr>
          <a:xfrm>
            <a:off x="132933" y="1286856"/>
            <a:ext cx="39051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082C2D"/>
                </a:solidFill>
                <a:latin typeface="Arial" charset="0"/>
                <a:cs typeface="Arial" charset="0"/>
              </a:rPr>
              <a:t>جمع البيانات بواسطة استمارات جوجل او جداول بيانات جوجل</a:t>
            </a:r>
          </a:p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082C2D"/>
                </a:solidFill>
                <a:latin typeface="Arial" charset="0"/>
                <a:cs typeface="Arial" charset="0"/>
              </a:rPr>
              <a:t>استمارات جوجل مع محرر جوجل للنص (</a:t>
            </a:r>
            <a:r>
              <a:rPr lang="en-US" dirty="0">
                <a:solidFill>
                  <a:srgbClr val="082C2D"/>
                </a:solidFill>
                <a:latin typeface="Arial" charset="0"/>
                <a:cs typeface="Arial" charset="0"/>
              </a:rPr>
              <a:t>G script editor</a:t>
            </a:r>
            <a:r>
              <a:rPr lang="ar-IQ" dirty="0">
                <a:solidFill>
                  <a:srgbClr val="082C2D"/>
                </a:solidFill>
                <a:latin typeface="Arial" charset="0"/>
                <a:cs typeface="Arial" charset="0"/>
              </a:rPr>
              <a:t>)</a:t>
            </a:r>
          </a:p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082C2D"/>
                </a:solidFill>
                <a:latin typeface="Arial" charset="0"/>
                <a:cs typeface="Arial" charset="0"/>
              </a:rPr>
              <a:t>الخصائص المتقدمة لاستمارات جوجل</a:t>
            </a:r>
          </a:p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082C2D"/>
                </a:solidFill>
                <a:latin typeface="Arial" charset="0"/>
                <a:cs typeface="Arial" charset="0"/>
              </a:rPr>
              <a:t>تحوير استمارات جوجل بواسطة الخصائص الاضافية</a:t>
            </a:r>
            <a:endParaRPr lang="en-US" dirty="0">
              <a:solidFill>
                <a:srgbClr val="082C2D"/>
              </a:solidFill>
              <a:latin typeface="Arial" charset="0"/>
              <a:cs typeface="Arial" charset="0"/>
            </a:endParaRPr>
          </a:p>
        </p:txBody>
      </p:sp>
      <p:pic>
        <p:nvPicPr>
          <p:cNvPr id="19458" name="Picture 2" descr="Google Forms Time Tracking – Timely">
            <a:extLst>
              <a:ext uri="{FF2B5EF4-FFF2-40B4-BE49-F238E27FC236}">
                <a16:creationId xmlns:a16="http://schemas.microsoft.com/office/drawing/2014/main" id="{1CB8343F-218E-4BDD-89F1-ABA64CF88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9" t="7482" r="14963" b="5920"/>
          <a:stretch/>
        </p:blipFill>
        <p:spPr bwMode="auto">
          <a:xfrm>
            <a:off x="6140496" y="1992536"/>
            <a:ext cx="1148008" cy="129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1B2252-EB1E-4464-A3EF-9ED74CD8E415}"/>
              </a:ext>
            </a:extLst>
          </p:cNvPr>
          <p:cNvSpPr/>
          <p:nvPr/>
        </p:nvSpPr>
        <p:spPr>
          <a:xfrm>
            <a:off x="4257742" y="1631353"/>
            <a:ext cx="1435008" cy="337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Exit Ticket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7E1D0E-4FC6-4A74-A4BE-5778EF635DEA}"/>
              </a:ext>
            </a:extLst>
          </p:cNvPr>
          <p:cNvSpPr/>
          <p:nvPr/>
        </p:nvSpPr>
        <p:spPr>
          <a:xfrm>
            <a:off x="4444071" y="3410923"/>
            <a:ext cx="1435008" cy="5203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Flipped Classroom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1E24E1-EABB-457A-8E35-C628A9013C01}"/>
              </a:ext>
            </a:extLst>
          </p:cNvPr>
          <p:cNvSpPr/>
          <p:nvPr/>
        </p:nvSpPr>
        <p:spPr>
          <a:xfrm>
            <a:off x="7347458" y="3502452"/>
            <a:ext cx="1435008" cy="337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Survey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A1FA33-B82D-48B5-96DE-8FFA09345316}"/>
              </a:ext>
            </a:extLst>
          </p:cNvPr>
          <p:cNvSpPr/>
          <p:nvPr/>
        </p:nvSpPr>
        <p:spPr>
          <a:xfrm>
            <a:off x="7347458" y="1332428"/>
            <a:ext cx="1435008" cy="6889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Formative Assessment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394DB2-27A9-44FC-B1F0-D3AA40548B64}"/>
              </a:ext>
            </a:extLst>
          </p:cNvPr>
          <p:cNvCxnSpPr>
            <a:cxnSpLocks/>
          </p:cNvCxnSpPr>
          <p:nvPr/>
        </p:nvCxnSpPr>
        <p:spPr>
          <a:xfrm>
            <a:off x="5692750" y="1963505"/>
            <a:ext cx="447746" cy="228826"/>
          </a:xfrm>
          <a:prstGeom prst="line">
            <a:avLst/>
          </a:prstGeom>
          <a:ln w="381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A13BFF-C5A9-48C0-A0CD-A6F4B6000E80}"/>
              </a:ext>
            </a:extLst>
          </p:cNvPr>
          <p:cNvCxnSpPr>
            <a:cxnSpLocks/>
            <a:endCxn id="19458" idx="1"/>
          </p:cNvCxnSpPr>
          <p:nvPr/>
        </p:nvCxnSpPr>
        <p:spPr>
          <a:xfrm flipV="1">
            <a:off x="5879079" y="2638184"/>
            <a:ext cx="261417" cy="754032"/>
          </a:xfrm>
          <a:prstGeom prst="line">
            <a:avLst/>
          </a:prstGeom>
          <a:ln w="381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007819-8A82-4B7F-9EAF-E3D7BCFD57AA}"/>
              </a:ext>
            </a:extLst>
          </p:cNvPr>
          <p:cNvCxnSpPr>
            <a:cxnSpLocks/>
          </p:cNvCxnSpPr>
          <p:nvPr/>
        </p:nvCxnSpPr>
        <p:spPr>
          <a:xfrm flipH="1" flipV="1">
            <a:off x="7187273" y="2936759"/>
            <a:ext cx="382671" cy="562365"/>
          </a:xfrm>
          <a:prstGeom prst="line">
            <a:avLst/>
          </a:prstGeom>
          <a:ln w="381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7774830-830D-4309-8BC0-9BFA118C8EC3}"/>
              </a:ext>
            </a:extLst>
          </p:cNvPr>
          <p:cNvCxnSpPr>
            <a:cxnSpLocks/>
          </p:cNvCxnSpPr>
          <p:nvPr/>
        </p:nvCxnSpPr>
        <p:spPr>
          <a:xfrm flipH="1">
            <a:off x="6926416" y="1827436"/>
            <a:ext cx="421041" cy="444003"/>
          </a:xfrm>
          <a:prstGeom prst="line">
            <a:avLst/>
          </a:prstGeom>
          <a:ln w="381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821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سبورة (لوحة) جوجل التفاعلية (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Interactive </a:t>
            </a:r>
            <a:r>
              <a:rPr lang="en-US" sz="3400" b="1" dirty="0" err="1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google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 whiteboard</a:t>
            </a:r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)</a:t>
            </a:r>
            <a:endParaRPr lang="en-US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3250" y="954206"/>
            <a:ext cx="808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B0E944-4D17-4A13-9CD6-0460842B63C4}"/>
              </a:ext>
            </a:extLst>
          </p:cNvPr>
          <p:cNvSpPr txBox="1"/>
          <p:nvPr/>
        </p:nvSpPr>
        <p:spPr>
          <a:xfrm>
            <a:off x="7042617" y="736206"/>
            <a:ext cx="12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Sharing the board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56033-79E4-43B8-9131-CE8541164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7" t="21362" r="52264" b="9646"/>
          <a:stretch/>
        </p:blipFill>
        <p:spPr>
          <a:xfrm>
            <a:off x="1012335" y="1023878"/>
            <a:ext cx="6896891" cy="391408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997B66-1FD1-4276-9572-6E361E74AFD4}"/>
              </a:ext>
            </a:extLst>
          </p:cNvPr>
          <p:cNvCxnSpPr>
            <a:cxnSpLocks/>
          </p:cNvCxnSpPr>
          <p:nvPr/>
        </p:nvCxnSpPr>
        <p:spPr>
          <a:xfrm flipH="1">
            <a:off x="7266420" y="943533"/>
            <a:ext cx="249014" cy="117011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DD960C-2E0E-46A0-8140-E0B501261EC4}"/>
              </a:ext>
            </a:extLst>
          </p:cNvPr>
          <p:cNvCxnSpPr>
            <a:cxnSpLocks/>
          </p:cNvCxnSpPr>
          <p:nvPr/>
        </p:nvCxnSpPr>
        <p:spPr>
          <a:xfrm flipV="1">
            <a:off x="874349" y="2544047"/>
            <a:ext cx="273653" cy="13354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3F497D3-3F9E-485A-B1B2-DCF3EAD2F93D}"/>
              </a:ext>
            </a:extLst>
          </p:cNvPr>
          <p:cNvCxnSpPr>
            <a:cxnSpLocks/>
          </p:cNvCxnSpPr>
          <p:nvPr/>
        </p:nvCxnSpPr>
        <p:spPr>
          <a:xfrm flipV="1">
            <a:off x="860996" y="2803238"/>
            <a:ext cx="273653" cy="13354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B8D12E-8CB9-4533-A1D7-46BC3BB3857E}"/>
              </a:ext>
            </a:extLst>
          </p:cNvPr>
          <p:cNvCxnSpPr>
            <a:cxnSpLocks/>
          </p:cNvCxnSpPr>
          <p:nvPr/>
        </p:nvCxnSpPr>
        <p:spPr>
          <a:xfrm flipV="1">
            <a:off x="847643" y="3336082"/>
            <a:ext cx="273653" cy="13354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3CF7A5-12CA-42D6-8EF2-FB782361B98F}"/>
              </a:ext>
            </a:extLst>
          </p:cNvPr>
          <p:cNvCxnSpPr>
            <a:cxnSpLocks/>
          </p:cNvCxnSpPr>
          <p:nvPr/>
        </p:nvCxnSpPr>
        <p:spPr>
          <a:xfrm flipV="1">
            <a:off x="847642" y="3611410"/>
            <a:ext cx="273653" cy="13354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7906706-D777-436C-A07C-745E81A21DC0}"/>
              </a:ext>
            </a:extLst>
          </p:cNvPr>
          <p:cNvCxnSpPr>
            <a:cxnSpLocks/>
          </p:cNvCxnSpPr>
          <p:nvPr/>
        </p:nvCxnSpPr>
        <p:spPr>
          <a:xfrm flipV="1">
            <a:off x="806516" y="3973802"/>
            <a:ext cx="273653" cy="13354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0D4ECF-80CB-4302-94F6-1CA63241AA89}"/>
              </a:ext>
            </a:extLst>
          </p:cNvPr>
          <p:cNvCxnSpPr>
            <a:cxnSpLocks/>
          </p:cNvCxnSpPr>
          <p:nvPr/>
        </p:nvCxnSpPr>
        <p:spPr>
          <a:xfrm>
            <a:off x="4051393" y="982365"/>
            <a:ext cx="224811" cy="115775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3BB855B-41E0-4A26-9F5A-CBB480528EC8}"/>
              </a:ext>
            </a:extLst>
          </p:cNvPr>
          <p:cNvSpPr txBox="1"/>
          <p:nvPr/>
        </p:nvSpPr>
        <p:spPr>
          <a:xfrm>
            <a:off x="2758301" y="749485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1200" dirty="0"/>
              <a:t>افتح صفحة جديدة</a:t>
            </a:r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AF16E2-A7AE-4FA6-B681-060E8D94883C}"/>
              </a:ext>
            </a:extLst>
          </p:cNvPr>
          <p:cNvSpPr txBox="1"/>
          <p:nvPr/>
        </p:nvSpPr>
        <p:spPr>
          <a:xfrm>
            <a:off x="524509" y="2328999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1200" dirty="0"/>
              <a:t>قلم</a:t>
            </a: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CAF80F-1DF9-4568-A769-1F8443704984}"/>
              </a:ext>
            </a:extLst>
          </p:cNvPr>
          <p:cNvSpPr txBox="1"/>
          <p:nvPr/>
        </p:nvSpPr>
        <p:spPr>
          <a:xfrm>
            <a:off x="388064" y="2651648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1200" dirty="0"/>
              <a:t>مسح</a:t>
            </a:r>
            <a:endParaRPr 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6CAC60-14D9-4C21-8E97-7BD66C6E9A3F}"/>
              </a:ext>
            </a:extLst>
          </p:cNvPr>
          <p:cNvSpPr txBox="1"/>
          <p:nvPr/>
        </p:nvSpPr>
        <p:spPr>
          <a:xfrm>
            <a:off x="55248" y="3193015"/>
            <a:ext cx="104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1200" dirty="0"/>
              <a:t>ملاحظات لاصقة</a:t>
            </a:r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ECDD55-3340-47FC-9C15-4B190481DF06}"/>
              </a:ext>
            </a:extLst>
          </p:cNvPr>
          <p:cNvSpPr txBox="1"/>
          <p:nvPr/>
        </p:nvSpPr>
        <p:spPr>
          <a:xfrm>
            <a:off x="11858" y="3472910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1200" dirty="0"/>
              <a:t>اضافة صورة</a:t>
            </a:r>
            <a:endParaRPr 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5581D6-7FBB-457A-BB66-63EC24E77A2C}"/>
              </a:ext>
            </a:extLst>
          </p:cNvPr>
          <p:cNvSpPr txBox="1"/>
          <p:nvPr/>
        </p:nvSpPr>
        <p:spPr>
          <a:xfrm>
            <a:off x="11858" y="3835302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IQ" sz="1200" dirty="0"/>
              <a:t>مؤشر</a:t>
            </a:r>
            <a:endParaRPr lang="en-US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36E791-9CA4-414B-B92E-FF9B1DB57C2B}"/>
              </a:ext>
            </a:extLst>
          </p:cNvPr>
          <p:cNvSpPr txBox="1"/>
          <p:nvPr/>
        </p:nvSpPr>
        <p:spPr>
          <a:xfrm>
            <a:off x="1796865" y="1846057"/>
            <a:ext cx="39231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تعاون مع جامبورد</a:t>
            </a:r>
            <a:endParaRPr lang="en-US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تعاون جماعي (خرائط ذهنية, سرد قصصي رقمي....الخ)</a:t>
            </a:r>
          </a:p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نشاطات مستقلة</a:t>
            </a:r>
          </a:p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تغذية راجعة تعاونية</a:t>
            </a:r>
          </a:p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تقييمات</a:t>
            </a:r>
          </a:p>
          <a:p>
            <a:pPr marL="285750" indent="-285750" algn="r" rtl="1">
              <a:buFontTx/>
              <a:buChar char="-"/>
            </a:pPr>
            <a:r>
              <a:rPr lang="ar-IQ" dirty="0">
                <a:solidFill>
                  <a:srgbClr val="082C2D"/>
                </a:solidFill>
                <a:latin typeface="Arial" charset="0"/>
                <a:ea typeface="Arial" charset="0"/>
                <a:cs typeface="Arial" charset="0"/>
              </a:rPr>
              <a:t>استخدام تطبيقات الهاتف النقال</a:t>
            </a:r>
            <a:endParaRPr lang="en-US" dirty="0">
              <a:solidFill>
                <a:srgbClr val="082C2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43530A-4908-48EE-B016-B1F34B21C44E}"/>
              </a:ext>
            </a:extLst>
          </p:cNvPr>
          <p:cNvSpPr/>
          <p:nvPr/>
        </p:nvSpPr>
        <p:spPr>
          <a:xfrm>
            <a:off x="3196652" y="4646122"/>
            <a:ext cx="4870243" cy="369332"/>
          </a:xfrm>
          <a:prstGeom prst="rect">
            <a:avLst/>
          </a:prstGeom>
          <a:solidFill>
            <a:srgbClr val="009BA0"/>
          </a:solidFill>
        </p:spPr>
        <p:txBody>
          <a:bodyPr wrap="none">
            <a:spAutoFit/>
          </a:bodyPr>
          <a:lstStyle/>
          <a:p>
            <a:pPr algn="r" rtl="1"/>
            <a:r>
              <a:rPr lang="ar-IQ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يمكن استخدام جامبوردللتعلم الالكتروني المتزتمن وغير المتزامن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713C55-B9D6-495B-9A66-6F0D98A2436A}"/>
              </a:ext>
            </a:extLst>
          </p:cNvPr>
          <p:cNvSpPr/>
          <p:nvPr/>
        </p:nvSpPr>
        <p:spPr>
          <a:xfrm>
            <a:off x="689492" y="943533"/>
            <a:ext cx="1887055" cy="369332"/>
          </a:xfrm>
          <a:prstGeom prst="rect">
            <a:avLst/>
          </a:prstGeom>
          <a:solidFill>
            <a:srgbClr val="009BA0"/>
          </a:solidFill>
        </p:spPr>
        <p:txBody>
          <a:bodyPr wrap="none">
            <a:spAutoFit/>
          </a:bodyPr>
          <a:lstStyle/>
          <a:p>
            <a:pPr algn="r" rtl="1"/>
            <a:r>
              <a:rPr lang="ar-IQ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جامبورد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Jamboard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108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699"/>
            <a:ext cx="3703704" cy="5059363"/>
          </a:xfrm>
          <a:prstGeom prst="rect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1713" y="1685937"/>
            <a:ext cx="265953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ar-IQ" sz="3400" b="1" dirty="0">
                <a:solidFill>
                  <a:schemeClr val="bg1"/>
                </a:solidFill>
                <a:latin typeface="Arial Regular"/>
                <a:ea typeface="Arial" charset="0"/>
                <a:cs typeface="Arial Regular" charset="0"/>
              </a:rPr>
              <a:t>سؤال استطلاع</a:t>
            </a:r>
            <a:endParaRPr lang="en-JM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5508E-B8AA-4D6C-931F-FA40E770392E}"/>
              </a:ext>
            </a:extLst>
          </p:cNvPr>
          <p:cNvSpPr txBox="1"/>
          <p:nvPr/>
        </p:nvSpPr>
        <p:spPr>
          <a:xfrm>
            <a:off x="4571999" y="1468231"/>
            <a:ext cx="33656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اي مما يلي ليس فائدة من فوائد ادوات جوجل؟</a:t>
            </a: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تسجيل دخول متكامل</a:t>
            </a: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مجموعة واسعة من الادوات ذات الصلة</a:t>
            </a: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مساحة تخزين لانهائية</a:t>
            </a:r>
          </a:p>
          <a:p>
            <a:pPr marL="342900" indent="-342900" algn="r" rtl="1">
              <a:buAutoNum type="alphaLcParenR"/>
            </a:pPr>
            <a:r>
              <a:rPr lang="ar-IQ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متوفرة فقط بدون اتصال بالانترنت</a:t>
            </a: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55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356100"/>
          </a:xfrm>
          <a:prstGeom prst="rect">
            <a:avLst/>
          </a:prstGeom>
          <a:solidFill>
            <a:srgbClr val="098B8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9767" y="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chemeClr val="bg1"/>
                </a:solidFill>
                <a:latin typeface="Arial Regular" charset="0"/>
                <a:ea typeface="Arial" charset="0"/>
                <a:cs typeface="Arial Regular" charset="0"/>
              </a:rPr>
              <a:t>ملخص ما تعلمناه من القسم 2</a:t>
            </a:r>
            <a:endParaRPr lang="en-US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0567" y="1314013"/>
            <a:ext cx="80898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rtl="1">
              <a:buFont typeface="Arial" charset="0"/>
              <a:buChar char="•"/>
            </a:pPr>
            <a:r>
              <a:rPr lang="ar-IQ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يتيح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 Suite</a:t>
            </a:r>
            <a:r>
              <a:rPr lang="ar-IQ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للطلاب والمدرسين الخزن والمشاركة في السحابة (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Cloud</a:t>
            </a:r>
            <a:r>
              <a:rPr lang="ar-IQ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), مزامنة الملفات بين جميع الاجهزة المرتبطة التي تستخدمها, وربط وقتك الحقيقي</a:t>
            </a:r>
          </a:p>
          <a:p>
            <a:pPr marL="285750" indent="-285750" algn="just" rtl="1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 Suite</a:t>
            </a:r>
            <a:r>
              <a:rPr lang="ar-IQ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للتعليم هو مجموعة من الادوات التي يمكن ان تساعد الطالب لزيادة فرصهم للتفكير الناقد, تطوير مهارات الطلاب, الاتصال, التعاون, والابداع, كل ذلك مع دعم اهداف التعلم التي حددتها لطلابك</a:t>
            </a:r>
          </a:p>
          <a:p>
            <a:pPr marL="285750" indent="-285750" algn="just" rtl="1">
              <a:buFont typeface="Arial" charset="0"/>
              <a:buChar char="•"/>
            </a:pPr>
            <a:r>
              <a:rPr lang="ar-IQ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يمكن الولوج لتطبيقات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 Suite</a:t>
            </a:r>
            <a:r>
              <a:rPr lang="ar-IQ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من اي مكان حتى مع فقدان الاتصال بالانترنت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237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679950" y="1536671"/>
            <a:ext cx="416528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IQ" dirty="0">
                <a:solidFill>
                  <a:srgbClr val="082C2D"/>
                </a:solidFill>
                <a:latin typeface="Arial Regular" charset="0"/>
                <a:cs typeface="Arial Regular" charset="0"/>
              </a:rPr>
              <a:t>واجب بيتي</a:t>
            </a:r>
          </a:p>
          <a:p>
            <a:pPr algn="r" rtl="1">
              <a:lnSpc>
                <a:spcPct val="150000"/>
              </a:lnSpc>
            </a:pPr>
            <a:r>
              <a:rPr lang="ar-IQ" dirty="0">
                <a:solidFill>
                  <a:srgbClr val="082C2D"/>
                </a:solidFill>
                <a:latin typeface="Arial Regular" charset="0"/>
                <a:cs typeface="Arial Regular" charset="0"/>
              </a:rPr>
              <a:t>الدرس القادم:</a:t>
            </a:r>
          </a:p>
          <a:p>
            <a:pPr algn="r" rtl="1">
              <a:lnSpc>
                <a:spcPct val="150000"/>
              </a:lnSpc>
            </a:pPr>
            <a:r>
              <a:rPr lang="ar-IQ" dirty="0">
                <a:solidFill>
                  <a:srgbClr val="082C2D"/>
                </a:solidFill>
                <a:latin typeface="Arial Regular" charset="0"/>
                <a:cs typeface="Arial Regular" charset="0"/>
              </a:rPr>
              <a:t>الخميس, </a:t>
            </a:r>
            <a:r>
              <a:rPr lang="en-US" dirty="0">
                <a:solidFill>
                  <a:srgbClr val="082C2D"/>
                </a:solidFill>
                <a:latin typeface="Arial Regular" charset="0"/>
                <a:cs typeface="Arial Regular" charset="0"/>
              </a:rPr>
              <a:t>4</a:t>
            </a:r>
            <a:r>
              <a:rPr lang="ar-IQ" dirty="0">
                <a:solidFill>
                  <a:srgbClr val="082C2D"/>
                </a:solidFill>
                <a:latin typeface="Arial Regular" charset="0"/>
                <a:cs typeface="Arial Regular" charset="0"/>
              </a:rPr>
              <a:t> حزيران, 5:00 </a:t>
            </a:r>
            <a:r>
              <a:rPr lang="ar-IQ">
                <a:solidFill>
                  <a:srgbClr val="082C2D"/>
                </a:solidFill>
                <a:latin typeface="Arial Regular" charset="0"/>
                <a:cs typeface="Arial Regular" charset="0"/>
              </a:rPr>
              <a:t>الى 6:30 </a:t>
            </a:r>
            <a:r>
              <a:rPr lang="ar-IQ" dirty="0">
                <a:solidFill>
                  <a:srgbClr val="082C2D"/>
                </a:solidFill>
                <a:latin typeface="Arial Regular" charset="0"/>
                <a:cs typeface="Arial Regular" charset="0"/>
              </a:rPr>
              <a:t>مساء</a:t>
            </a:r>
          </a:p>
          <a:p>
            <a:pPr algn="r" rtl="1">
              <a:lnSpc>
                <a:spcPct val="150000"/>
              </a:lnSpc>
            </a:pPr>
            <a:r>
              <a:rPr lang="ar-IQ" dirty="0">
                <a:solidFill>
                  <a:srgbClr val="082C2D"/>
                </a:solidFill>
                <a:latin typeface="Arial Regular" charset="0"/>
                <a:cs typeface="Arial Regular" charset="0"/>
              </a:rPr>
              <a:t>اعداد الصف الدراسي (جلب الطلاب, العمل على الانترنت), الجزء 1</a:t>
            </a:r>
            <a:endParaRPr lang="en-US" dirty="0">
              <a:solidFill>
                <a:srgbClr val="082C2D"/>
              </a:solidFill>
              <a:latin typeface="Arial Regular" charset="0"/>
              <a:cs typeface="Arial Regular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4FD59-AF5E-40F0-9F60-B6D5FB4B5E8B}"/>
              </a:ext>
            </a:extLst>
          </p:cNvPr>
          <p:cNvSpPr/>
          <p:nvPr/>
        </p:nvSpPr>
        <p:spPr>
          <a:xfrm>
            <a:off x="0" y="-1"/>
            <a:ext cx="4272323" cy="5072063"/>
          </a:xfrm>
          <a:prstGeom prst="rect">
            <a:avLst/>
          </a:prstGeom>
          <a:solidFill>
            <a:srgbClr val="07525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  <a:latin typeface="Arial" charset="0"/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4679950" y="704850"/>
            <a:ext cx="4000500" cy="21981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591671" y="1826959"/>
            <a:ext cx="350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r>
              <a:rPr lang="ar-IQ" sz="3400" b="1" dirty="0">
                <a:solidFill>
                  <a:schemeClr val="bg1"/>
                </a:solidFill>
                <a:latin typeface="Arial Regular" charset="0"/>
                <a:ea typeface="Arial" charset="0"/>
                <a:cs typeface="Arial Regular" charset="0"/>
              </a:rPr>
              <a:t>الخطوات القادمة</a:t>
            </a:r>
            <a:endParaRPr lang="en-US" sz="3400" b="1" dirty="0">
              <a:solidFill>
                <a:schemeClr val="bg1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13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أصدارات 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</a:t>
            </a:r>
            <a:endParaRPr lang="en-JM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0161AF7-E984-4EB0-917C-FFD18F1C151A}"/>
              </a:ext>
            </a:extLst>
          </p:cNvPr>
          <p:cNvGrpSpPr/>
          <p:nvPr/>
        </p:nvGrpSpPr>
        <p:grpSpPr>
          <a:xfrm>
            <a:off x="276987" y="1753499"/>
            <a:ext cx="2019144" cy="3223061"/>
            <a:chOff x="276987" y="1319659"/>
            <a:chExt cx="2019144" cy="322306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969A62-DA94-4E7F-BCAC-4560CD916D7D}"/>
                </a:ext>
              </a:extLst>
            </p:cNvPr>
            <p:cNvSpPr/>
            <p:nvPr/>
          </p:nvSpPr>
          <p:spPr>
            <a:xfrm>
              <a:off x="276987" y="1346200"/>
              <a:ext cx="2019144" cy="400467"/>
            </a:xfrm>
            <a:prstGeom prst="rect">
              <a:avLst/>
            </a:prstGeom>
            <a:solidFill>
              <a:srgbClr val="43B6C8"/>
            </a:solidFill>
            <a:ln>
              <a:solidFill>
                <a:srgbClr val="43B6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 Basics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DAAF4F-B081-49A5-86C3-629C9000CBA1}"/>
                </a:ext>
              </a:extLst>
            </p:cNvPr>
            <p:cNvSpPr/>
            <p:nvPr/>
          </p:nvSpPr>
          <p:spPr>
            <a:xfrm>
              <a:off x="276987" y="1319659"/>
              <a:ext cx="2019144" cy="3223061"/>
            </a:xfrm>
            <a:prstGeom prst="rect">
              <a:avLst/>
            </a:prstGeom>
            <a:noFill/>
            <a:ln>
              <a:solidFill>
                <a:srgbClr val="43B6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dirty="0">
                <a:solidFill>
                  <a:srgbClr val="009BA0"/>
                </a:solidFill>
              </a:endParaRPr>
            </a:p>
            <a:p>
              <a:endParaRPr lang="en-US" sz="1200" dirty="0">
                <a:solidFill>
                  <a:srgbClr val="009BA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200" b="1" dirty="0">
                <a:solidFill>
                  <a:srgbClr val="009BA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200" b="1" dirty="0">
                <a:solidFill>
                  <a:srgbClr val="009BA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Gmail for Business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Video &amp; voice conferencing (Hangout Chats)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Secure team messaging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Shared Calendars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Documents, spreadsheets, and presentations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30GB Cloud Data Storage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Security and admin control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00" b="1" dirty="0">
                <a:solidFill>
                  <a:srgbClr val="009BA0"/>
                </a:solidFill>
              </a:endParaRPr>
            </a:p>
            <a:p>
              <a:endParaRPr lang="en-US" sz="1200" b="1" dirty="0">
                <a:solidFill>
                  <a:srgbClr val="009BA0"/>
                </a:solidFill>
              </a:endParaRPr>
            </a:p>
            <a:p>
              <a:pPr algn="ctr"/>
              <a:endParaRPr lang="en-US" sz="1200" b="1" dirty="0">
                <a:solidFill>
                  <a:srgbClr val="009B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5D9EAB9-9DBD-4D8A-8D0E-4982B5BB35E5}"/>
              </a:ext>
            </a:extLst>
          </p:cNvPr>
          <p:cNvGrpSpPr/>
          <p:nvPr/>
        </p:nvGrpSpPr>
        <p:grpSpPr>
          <a:xfrm>
            <a:off x="2478444" y="1753499"/>
            <a:ext cx="2019144" cy="3223061"/>
            <a:chOff x="276987" y="1319659"/>
            <a:chExt cx="2019144" cy="322306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0704C39-92DF-4FE8-9C60-C9A571920490}"/>
                </a:ext>
              </a:extLst>
            </p:cNvPr>
            <p:cNvSpPr/>
            <p:nvPr/>
          </p:nvSpPr>
          <p:spPr>
            <a:xfrm>
              <a:off x="276987" y="1346200"/>
              <a:ext cx="2019144" cy="400467"/>
            </a:xfrm>
            <a:prstGeom prst="rect">
              <a:avLst/>
            </a:prstGeom>
            <a:solidFill>
              <a:srgbClr val="43B6C8"/>
            </a:solidFill>
            <a:ln>
              <a:solidFill>
                <a:srgbClr val="43B6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 Business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1AAA8E4-A855-40FF-8D3F-50CB6C7F64A7}"/>
                </a:ext>
              </a:extLst>
            </p:cNvPr>
            <p:cNvSpPr/>
            <p:nvPr/>
          </p:nvSpPr>
          <p:spPr>
            <a:xfrm>
              <a:off x="276987" y="1319659"/>
              <a:ext cx="2019144" cy="3223061"/>
            </a:xfrm>
            <a:prstGeom prst="rect">
              <a:avLst/>
            </a:prstGeom>
            <a:noFill/>
            <a:ln>
              <a:solidFill>
                <a:srgbClr val="43B6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dirty="0">
                <a:solidFill>
                  <a:srgbClr val="009BA0"/>
                </a:solidFill>
              </a:endParaRPr>
            </a:p>
            <a:p>
              <a:endParaRPr lang="en-US" sz="1200" dirty="0">
                <a:solidFill>
                  <a:srgbClr val="009BA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200" b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G Suite Business (12$/ User / month)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Gmail Business email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free for 14 days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Unlimited GB of storage</a:t>
              </a:r>
              <a:endParaRPr lang="ar-SA" sz="1200" b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Low-code app development environment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Google Cloud search for smart search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n-NO" sz="1200" b="1" dirty="0">
                  <a:solidFill>
                    <a:schemeClr val="tx1">
                      <a:lumMod val="50000"/>
                    </a:schemeClr>
                  </a:solidFill>
                </a:rPr>
                <a:t>Data regions for G Suite</a:t>
              </a:r>
              <a:endParaRPr lang="en-US" sz="1200" b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00" b="1" dirty="0">
                <a:solidFill>
                  <a:srgbClr val="009BA0"/>
                </a:solidFill>
              </a:endParaRPr>
            </a:p>
            <a:p>
              <a:endParaRPr lang="en-US" sz="1200" b="1" dirty="0">
                <a:solidFill>
                  <a:srgbClr val="009BA0"/>
                </a:solidFill>
              </a:endParaRPr>
            </a:p>
            <a:p>
              <a:pPr algn="ctr"/>
              <a:endParaRPr lang="en-US" sz="1200" b="1" dirty="0">
                <a:solidFill>
                  <a:srgbClr val="009B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D5EE0FF-3F7B-46DC-B368-251E73EF8DC3}"/>
              </a:ext>
            </a:extLst>
          </p:cNvPr>
          <p:cNvGrpSpPr/>
          <p:nvPr/>
        </p:nvGrpSpPr>
        <p:grpSpPr>
          <a:xfrm>
            <a:off x="4646414" y="1753498"/>
            <a:ext cx="2019144" cy="3223061"/>
            <a:chOff x="276987" y="1319659"/>
            <a:chExt cx="2019144" cy="322306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1189BCA-C01E-4A13-BDD4-7423486751A9}"/>
                </a:ext>
              </a:extLst>
            </p:cNvPr>
            <p:cNvSpPr/>
            <p:nvPr/>
          </p:nvSpPr>
          <p:spPr>
            <a:xfrm>
              <a:off x="276987" y="1346200"/>
              <a:ext cx="2019144" cy="400467"/>
            </a:xfrm>
            <a:prstGeom prst="rect">
              <a:avLst/>
            </a:prstGeom>
            <a:solidFill>
              <a:srgbClr val="43B6C8"/>
            </a:solidFill>
            <a:ln>
              <a:solidFill>
                <a:srgbClr val="43B6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 for Education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A6E784A-7E11-4FF5-871B-2985B5846347}"/>
                </a:ext>
              </a:extLst>
            </p:cNvPr>
            <p:cNvSpPr/>
            <p:nvPr/>
          </p:nvSpPr>
          <p:spPr>
            <a:xfrm>
              <a:off x="276987" y="1319659"/>
              <a:ext cx="2019144" cy="3223061"/>
            </a:xfrm>
            <a:prstGeom prst="rect">
              <a:avLst/>
            </a:prstGeom>
            <a:noFill/>
            <a:ln>
              <a:solidFill>
                <a:srgbClr val="43B6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dirty="0">
                <a:solidFill>
                  <a:srgbClr val="009BA0"/>
                </a:solidFill>
              </a:endParaRPr>
            </a:p>
            <a:p>
              <a:endParaRPr lang="en-US" sz="1200" dirty="0">
                <a:solidFill>
                  <a:srgbClr val="009BA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200" b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200" b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Free for educational institutions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Unlimited cloud storage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Institution-wide email through Gmail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Classroom collaboration with Google Classroom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Limited Originality report feature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 24/7 support by phone, email, and online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00" b="1" dirty="0">
                <a:solidFill>
                  <a:srgbClr val="009BA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00" b="1" dirty="0">
                <a:solidFill>
                  <a:srgbClr val="009BA0"/>
                </a:solidFill>
              </a:endParaRPr>
            </a:p>
            <a:p>
              <a:endParaRPr lang="en-US" sz="1200" b="1" dirty="0">
                <a:solidFill>
                  <a:srgbClr val="009BA0"/>
                </a:solidFill>
              </a:endParaRPr>
            </a:p>
            <a:p>
              <a:pPr algn="ctr"/>
              <a:endParaRPr lang="en-US" sz="1200" b="1" dirty="0">
                <a:solidFill>
                  <a:srgbClr val="009B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4B3E4FF-D2D4-4001-99B5-23FA1F389B03}"/>
              </a:ext>
            </a:extLst>
          </p:cNvPr>
          <p:cNvGrpSpPr/>
          <p:nvPr/>
        </p:nvGrpSpPr>
        <p:grpSpPr>
          <a:xfrm>
            <a:off x="6847871" y="1753498"/>
            <a:ext cx="2019144" cy="3223061"/>
            <a:chOff x="276987" y="1319659"/>
            <a:chExt cx="2019144" cy="322306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5A2CBE4-259E-422D-A59C-3FF69956F293}"/>
                </a:ext>
              </a:extLst>
            </p:cNvPr>
            <p:cNvSpPr/>
            <p:nvPr/>
          </p:nvSpPr>
          <p:spPr>
            <a:xfrm>
              <a:off x="276987" y="1346200"/>
              <a:ext cx="2019144" cy="400467"/>
            </a:xfrm>
            <a:prstGeom prst="rect">
              <a:avLst/>
            </a:prstGeom>
            <a:solidFill>
              <a:srgbClr val="43B6C8"/>
            </a:solidFill>
            <a:ln>
              <a:solidFill>
                <a:srgbClr val="43B6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 Enterprise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0883170-7133-45AE-B1DF-2B7EC376D618}"/>
                </a:ext>
              </a:extLst>
            </p:cNvPr>
            <p:cNvSpPr/>
            <p:nvPr/>
          </p:nvSpPr>
          <p:spPr>
            <a:xfrm>
              <a:off x="276987" y="1319659"/>
              <a:ext cx="2019144" cy="3223061"/>
            </a:xfrm>
            <a:prstGeom prst="rect">
              <a:avLst/>
            </a:prstGeom>
            <a:noFill/>
            <a:ln>
              <a:solidFill>
                <a:srgbClr val="43B6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dirty="0">
                <a:solidFill>
                  <a:srgbClr val="009BA0"/>
                </a:solidFill>
              </a:endParaRPr>
            </a:p>
            <a:p>
              <a:endParaRPr lang="en-US" sz="1200" dirty="0">
                <a:solidFill>
                  <a:srgbClr val="009BA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200" b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200" b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200" b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Individual licenses</a:t>
              </a:r>
            </a:p>
            <a:p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</a:rPr>
                <a:t>$48/user/year for faculty</a:t>
              </a:r>
            </a:p>
            <a:p>
              <a:r>
                <a:rPr lang="en-US" sz="1100" b="1" dirty="0">
                  <a:solidFill>
                    <a:schemeClr val="tx1">
                      <a:lumMod val="50000"/>
                    </a:schemeClr>
                  </a:solidFill>
                </a:rPr>
                <a:t>$48/user/year for students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Hangouts Meet advanced features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Enhanced support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Limited Originality report feature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Gmail logs and admin reports in </a:t>
              </a:r>
              <a:r>
                <a:rPr lang="en-US" sz="1200" b="1" dirty="0" err="1">
                  <a:solidFill>
                    <a:schemeClr val="tx1">
                      <a:lumMod val="50000"/>
                    </a:schemeClr>
                  </a:solidFill>
                </a:rPr>
                <a:t>BigQuery</a:t>
              </a:r>
              <a:endParaRPr lang="en-US" sz="1200" b="1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tx1">
                      <a:lumMod val="50000"/>
                    </a:schemeClr>
                  </a:solidFill>
                </a:rPr>
                <a:t>Cloud Identity Premium Manage users, devices, and apps</a:t>
              </a:r>
            </a:p>
            <a:p>
              <a:endParaRPr lang="en-US" sz="1000" b="1" dirty="0">
                <a:solidFill>
                  <a:srgbClr val="009BA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00" b="1" dirty="0">
                <a:solidFill>
                  <a:srgbClr val="009BA0"/>
                </a:solidFill>
              </a:endParaRPr>
            </a:p>
            <a:p>
              <a:endParaRPr lang="en-US" sz="1200" b="1" dirty="0">
                <a:solidFill>
                  <a:srgbClr val="009BA0"/>
                </a:solidFill>
              </a:endParaRPr>
            </a:p>
            <a:p>
              <a:pPr algn="ctr"/>
              <a:endParaRPr lang="en-US" sz="1200" b="1" dirty="0">
                <a:solidFill>
                  <a:srgbClr val="009B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54507DFF-94BC-4AE4-8DC9-E0315E906E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567" y="763769"/>
            <a:ext cx="1431995" cy="88850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C39174D-72D9-4A58-9420-905A1D715FF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9731" y="737073"/>
            <a:ext cx="1431995" cy="90709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06B9194-8F60-4C3F-B391-19E03A04E8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7784" y="706282"/>
            <a:ext cx="1492286" cy="96867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17A7446-5B4C-493D-8930-BBDB39CCFE0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2276" y="708328"/>
            <a:ext cx="1492286" cy="937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309" y="1177269"/>
            <a:ext cx="600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 suite </a:t>
            </a:r>
            <a:r>
              <a:rPr lang="ar-IQ" sz="1000" dirty="0"/>
              <a:t>الاساسية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2271934" y="1177624"/>
            <a:ext cx="69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 Suite </a:t>
            </a:r>
            <a:r>
              <a:rPr lang="ar-IQ" sz="1000" dirty="0"/>
              <a:t>للاعمال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4571993" y="1173016"/>
            <a:ext cx="683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 Suite </a:t>
            </a:r>
            <a:r>
              <a:rPr lang="ar-IQ" sz="1000" dirty="0"/>
              <a:t>للتعليم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6548576" y="1173016"/>
            <a:ext cx="628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 Suite</a:t>
            </a:r>
            <a:r>
              <a:rPr lang="ar-IQ" sz="1000" dirty="0"/>
              <a:t> للمشاريع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10142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أصدارات 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</a:t>
            </a:r>
            <a:endParaRPr lang="en-JM" sz="3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A591FE5-8386-432D-A62B-832FBDD2119F}"/>
              </a:ext>
            </a:extLst>
          </p:cNvPr>
          <p:cNvSpPr/>
          <p:nvPr/>
        </p:nvSpPr>
        <p:spPr>
          <a:xfrm>
            <a:off x="4340383" y="884535"/>
            <a:ext cx="4469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IQ" sz="2400" b="1" dirty="0">
                <a:solidFill>
                  <a:srgbClr val="030303"/>
                </a:solidFill>
                <a:latin typeface="Roboto"/>
              </a:rPr>
              <a:t>الاصدارات الجديدة التي اضيفت في 2020</a:t>
            </a:r>
            <a:endParaRPr lang="en-US" sz="2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BC4B9F-8AF5-4CB0-8960-4DD5128FDCD7}"/>
              </a:ext>
            </a:extLst>
          </p:cNvPr>
          <p:cNvSpPr/>
          <p:nvPr/>
        </p:nvSpPr>
        <p:spPr>
          <a:xfrm>
            <a:off x="590566" y="1371421"/>
            <a:ext cx="80898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rtl="1">
              <a:buFont typeface="Wingdings" panose="05000000000000000000" pitchFamily="2" charset="2"/>
              <a:buChar char="Ø"/>
            </a:pPr>
            <a:r>
              <a:rPr lang="ar-IQ" dirty="0"/>
              <a:t>اضافت </a:t>
            </a:r>
            <a:r>
              <a:rPr lang="en-US" dirty="0"/>
              <a:t>Google</a:t>
            </a:r>
            <a:r>
              <a:rPr lang="ar-IQ" dirty="0"/>
              <a:t> مؤخرا </a:t>
            </a:r>
            <a:r>
              <a:rPr lang="en-US" dirty="0"/>
              <a:t>G Suite</a:t>
            </a:r>
            <a:r>
              <a:rPr lang="ar-IQ" dirty="0"/>
              <a:t> اسينشيال (</a:t>
            </a:r>
            <a:r>
              <a:rPr lang="en-US" dirty="0"/>
              <a:t>G Suite Essential</a:t>
            </a:r>
            <a:r>
              <a:rPr lang="ar-IQ" dirty="0"/>
              <a:t>) الذي يمكن ان يساعد فريقك والمنظمة لتكون منتجة اكثر بعمله بسلاسة مع بريدك الالكتروني ونظام التقويم الموجود عندك.</a:t>
            </a:r>
            <a:endParaRPr lang="en-US" dirty="0"/>
          </a:p>
          <a:p>
            <a:pPr marL="285750" indent="-285750" algn="just" rtl="1">
              <a:buFont typeface="Wingdings" panose="05000000000000000000" pitchFamily="2" charset="2"/>
              <a:buChar char="Ø"/>
            </a:pPr>
            <a:r>
              <a:rPr lang="en-US" dirty="0"/>
              <a:t>G Suite</a:t>
            </a:r>
            <a:r>
              <a:rPr lang="ar-IQ" dirty="0"/>
              <a:t> اسينشيال هو منصة تعاونية جديدة من </a:t>
            </a:r>
            <a:r>
              <a:rPr lang="en-US" dirty="0"/>
              <a:t>Google</a:t>
            </a:r>
            <a:r>
              <a:rPr lang="ar-IQ" dirty="0"/>
              <a:t> درايف تسمح للفرق العاملة ضمن المنظمات باستعمال محرك جوجل و جوجل للاجتماعات بدون الحاجة الى تعدد ملكية النطاق.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99B72-A201-427B-AF53-6B16AB9C748C}"/>
              </a:ext>
            </a:extLst>
          </p:cNvPr>
          <p:cNvSpPr/>
          <p:nvPr/>
        </p:nvSpPr>
        <p:spPr>
          <a:xfrm>
            <a:off x="2286000" y="27861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fontAlgn="base"/>
            <a:r>
              <a:rPr lang="ar-IQ" b="1" cap="all" dirty="0">
                <a:solidFill>
                  <a:srgbClr val="3A3A3A"/>
                </a:solidFill>
                <a:latin typeface="Roboto"/>
              </a:rPr>
              <a:t>ما الذي يتضمنه </a:t>
            </a:r>
            <a:r>
              <a:rPr lang="en-US" b="1" cap="all" dirty="0">
                <a:solidFill>
                  <a:srgbClr val="3A3A3A"/>
                </a:solidFill>
                <a:latin typeface="Roboto"/>
              </a:rPr>
              <a:t>G Suite</a:t>
            </a:r>
            <a:endParaRPr lang="en-US" b="1" i="0" cap="all" dirty="0">
              <a:solidFill>
                <a:srgbClr val="3A3A3A"/>
              </a:solidFill>
              <a:effectLst/>
              <a:latin typeface="Roboto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526A53-BC3B-46B4-990F-949C4531417C}"/>
              </a:ext>
            </a:extLst>
          </p:cNvPr>
          <p:cNvSpPr/>
          <p:nvPr/>
        </p:nvSpPr>
        <p:spPr>
          <a:xfrm>
            <a:off x="256339" y="3596766"/>
            <a:ext cx="1050838" cy="120032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 fontAlgn="base"/>
            <a:r>
              <a:rPr lang="en-US" b="1" dirty="0">
                <a:solidFill>
                  <a:srgbClr val="3A3A3A"/>
                </a:solidFill>
                <a:latin typeface="Roboto"/>
              </a:rPr>
              <a:t>Google Meet </a:t>
            </a:r>
            <a:r>
              <a:rPr lang="ar-IQ" b="1" dirty="0">
                <a:solidFill>
                  <a:srgbClr val="3A3A3A"/>
                </a:solidFill>
                <a:latin typeface="Roboto"/>
              </a:rPr>
              <a:t>(جوجل للاجتماع</a:t>
            </a:r>
            <a:r>
              <a:rPr lang="en-US" b="1" dirty="0">
                <a:solidFill>
                  <a:srgbClr val="3A3A3A"/>
                </a:solidFill>
                <a:latin typeface="Roboto"/>
              </a:rPr>
              <a:t>(</a:t>
            </a:r>
            <a:endParaRPr lang="en-US" b="1" i="0" dirty="0">
              <a:solidFill>
                <a:srgbClr val="3A3A3A"/>
              </a:solidFill>
              <a:effectLst/>
              <a:latin typeface="Robot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6A56A7-857C-4A28-8684-D1EEAD7DBF2D}"/>
              </a:ext>
            </a:extLst>
          </p:cNvPr>
          <p:cNvSpPr/>
          <p:nvPr/>
        </p:nvSpPr>
        <p:spPr>
          <a:xfrm>
            <a:off x="1442897" y="3596766"/>
            <a:ext cx="1184551" cy="120032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b="1" dirty="0">
                <a:solidFill>
                  <a:srgbClr val="3A3A3A"/>
                </a:solidFill>
                <a:latin typeface="Roboto"/>
              </a:rPr>
              <a:t>Google Drive (</a:t>
            </a:r>
            <a:r>
              <a:rPr lang="ar-IQ" b="1" dirty="0">
                <a:solidFill>
                  <a:srgbClr val="3A3A3A"/>
                </a:solidFill>
                <a:latin typeface="Roboto"/>
              </a:rPr>
              <a:t>محرك جوجل)</a:t>
            </a:r>
            <a:endParaRPr lang="en-US" b="1" dirty="0">
              <a:solidFill>
                <a:srgbClr val="3A3A3A"/>
              </a:solidFill>
              <a:latin typeface="Roboto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E1F4CB-59CC-4D7F-8611-0BA7D80A0298}"/>
              </a:ext>
            </a:extLst>
          </p:cNvPr>
          <p:cNvSpPr/>
          <p:nvPr/>
        </p:nvSpPr>
        <p:spPr>
          <a:xfrm>
            <a:off x="2763168" y="3607413"/>
            <a:ext cx="1184551" cy="120032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b="1" dirty="0">
                <a:solidFill>
                  <a:srgbClr val="3A3A3A"/>
                </a:solidFill>
                <a:latin typeface="Roboto"/>
              </a:rPr>
              <a:t>Google Docs</a:t>
            </a:r>
            <a:r>
              <a:rPr lang="ar-IQ" b="1" dirty="0">
                <a:solidFill>
                  <a:srgbClr val="3A3A3A"/>
                </a:solidFill>
                <a:latin typeface="Roboto"/>
              </a:rPr>
              <a:t> </a:t>
            </a:r>
            <a:r>
              <a:rPr lang="en-US" b="1" dirty="0">
                <a:solidFill>
                  <a:srgbClr val="3A3A3A"/>
                </a:solidFill>
                <a:latin typeface="Roboto"/>
              </a:rPr>
              <a:t> (</a:t>
            </a:r>
            <a:r>
              <a:rPr lang="ar-IQ" b="1" dirty="0">
                <a:solidFill>
                  <a:srgbClr val="3A3A3A"/>
                </a:solidFill>
                <a:latin typeface="Roboto"/>
              </a:rPr>
              <a:t>وثائق جوجل)</a:t>
            </a:r>
            <a:endParaRPr lang="en-US" b="1" dirty="0">
              <a:solidFill>
                <a:srgbClr val="3A3A3A"/>
              </a:solidFill>
              <a:latin typeface="Roboto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F94C42-7856-4557-B61F-67D0A10A3CE3}"/>
              </a:ext>
            </a:extLst>
          </p:cNvPr>
          <p:cNvSpPr/>
          <p:nvPr/>
        </p:nvSpPr>
        <p:spPr>
          <a:xfrm>
            <a:off x="4076378" y="3607413"/>
            <a:ext cx="1136205" cy="147732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b="1" dirty="0">
                <a:solidFill>
                  <a:srgbClr val="3A3A3A"/>
                </a:solidFill>
                <a:latin typeface="Roboto"/>
              </a:rPr>
              <a:t>Google Sheets (</a:t>
            </a:r>
            <a:r>
              <a:rPr lang="ar-IQ" b="1" dirty="0">
                <a:solidFill>
                  <a:srgbClr val="3A3A3A"/>
                </a:solidFill>
                <a:latin typeface="Roboto"/>
              </a:rPr>
              <a:t>جداول بيانات جوجل)</a:t>
            </a:r>
            <a:endParaRPr lang="en-US" b="1" dirty="0">
              <a:solidFill>
                <a:srgbClr val="3A3A3A"/>
              </a:solidFill>
              <a:latin typeface="Robot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867D8-E8E9-4962-83A4-5ED0F0E91CD4}"/>
              </a:ext>
            </a:extLst>
          </p:cNvPr>
          <p:cNvSpPr/>
          <p:nvPr/>
        </p:nvSpPr>
        <p:spPr>
          <a:xfrm>
            <a:off x="6606106" y="3596766"/>
            <a:ext cx="1235848" cy="147732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b="1" dirty="0">
                <a:solidFill>
                  <a:srgbClr val="3A3A3A"/>
                </a:solidFill>
                <a:latin typeface="Roboto"/>
              </a:rPr>
              <a:t>Google Slides (</a:t>
            </a:r>
            <a:r>
              <a:rPr lang="ar-IQ" b="1" dirty="0">
                <a:solidFill>
                  <a:srgbClr val="3A3A3A"/>
                </a:solidFill>
                <a:latin typeface="Roboto"/>
              </a:rPr>
              <a:t>الشرائح التقديمية لجوجل</a:t>
            </a:r>
            <a:r>
              <a:rPr lang="en-US" b="1" dirty="0">
                <a:solidFill>
                  <a:srgbClr val="3A3A3A"/>
                </a:solidFill>
                <a:latin typeface="Roboto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75443-B54C-44E1-9E98-85226C39DDF0}"/>
              </a:ext>
            </a:extLst>
          </p:cNvPr>
          <p:cNvSpPr/>
          <p:nvPr/>
        </p:nvSpPr>
        <p:spPr>
          <a:xfrm>
            <a:off x="5341242" y="3596766"/>
            <a:ext cx="1136205" cy="147732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b="1" dirty="0">
                <a:solidFill>
                  <a:srgbClr val="3A3A3A"/>
                </a:solidFill>
                <a:latin typeface="Roboto"/>
              </a:rPr>
              <a:t>Google Forms</a:t>
            </a:r>
            <a:r>
              <a:rPr lang="ar-IQ" b="1" dirty="0">
                <a:solidFill>
                  <a:srgbClr val="3A3A3A"/>
                </a:solidFill>
                <a:latin typeface="Roboto"/>
              </a:rPr>
              <a:t> </a:t>
            </a:r>
            <a:r>
              <a:rPr lang="en-US" b="1" dirty="0">
                <a:solidFill>
                  <a:srgbClr val="3A3A3A"/>
                </a:solidFill>
                <a:latin typeface="Roboto"/>
              </a:rPr>
              <a:t> (</a:t>
            </a:r>
            <a:r>
              <a:rPr lang="ar-IQ" b="1" dirty="0">
                <a:solidFill>
                  <a:srgbClr val="3A3A3A"/>
                </a:solidFill>
                <a:latin typeface="Roboto"/>
              </a:rPr>
              <a:t>نماذج واستمارات جوجل)</a:t>
            </a:r>
            <a:endParaRPr lang="en-US" b="1" dirty="0">
              <a:solidFill>
                <a:srgbClr val="3A3A3A"/>
              </a:solidFill>
              <a:latin typeface="Robot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BC8C81-513B-4605-A08B-56A01E5881AC}"/>
              </a:ext>
            </a:extLst>
          </p:cNvPr>
          <p:cNvSpPr/>
          <p:nvPr/>
        </p:nvSpPr>
        <p:spPr>
          <a:xfrm>
            <a:off x="7926377" y="3590539"/>
            <a:ext cx="1050838" cy="120032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b="1" dirty="0">
                <a:solidFill>
                  <a:srgbClr val="3A3A3A"/>
                </a:solidFill>
                <a:latin typeface="Roboto"/>
              </a:rPr>
              <a:t>Google Sites (</a:t>
            </a:r>
            <a:r>
              <a:rPr lang="ar-IQ" b="1" dirty="0">
                <a:solidFill>
                  <a:srgbClr val="3A3A3A"/>
                </a:solidFill>
                <a:latin typeface="Roboto"/>
              </a:rPr>
              <a:t>مواقع جوجل</a:t>
            </a:r>
            <a:r>
              <a:rPr lang="en-US" b="1" dirty="0">
                <a:solidFill>
                  <a:srgbClr val="3A3A3A"/>
                </a:solidFill>
                <a:latin typeface="Roboto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1393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مقارنة 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</a:t>
            </a:r>
            <a:r>
              <a:rPr lang="ar-IQ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 مع </a:t>
            </a:r>
            <a:r>
              <a:rPr lang="en-US" sz="3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Gmail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573C540-1B9F-42ED-82B7-75731F4E90FE}"/>
              </a:ext>
            </a:extLst>
          </p:cNvPr>
          <p:cNvSpPr txBox="1"/>
          <p:nvPr/>
        </p:nvSpPr>
        <p:spPr>
          <a:xfrm>
            <a:off x="820958" y="1454120"/>
            <a:ext cx="629400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rtl="1"/>
            <a:r>
              <a:rPr lang="ar-IQ" sz="2000" dirty="0">
                <a:solidFill>
                  <a:srgbClr val="082C2D"/>
                </a:solidFill>
                <a:latin typeface="Arial"/>
                <a:ea typeface="Arial" charset="0"/>
                <a:cs typeface="Arial"/>
              </a:rPr>
              <a:t>ما هو الفرق وما الذي يجب ملاحظته</a:t>
            </a:r>
            <a:endParaRPr lang="en-US" sz="2000" dirty="0">
              <a:solidFill>
                <a:srgbClr val="082C2D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1F5ABF-DABE-4B41-B89B-F81BAC573199}"/>
              </a:ext>
            </a:extLst>
          </p:cNvPr>
          <p:cNvSpPr/>
          <p:nvPr/>
        </p:nvSpPr>
        <p:spPr>
          <a:xfrm>
            <a:off x="2828709" y="863600"/>
            <a:ext cx="2156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IQ" sz="2400" b="1" dirty="0">
                <a:solidFill>
                  <a:srgbClr val="030303"/>
                </a:solidFill>
                <a:latin typeface="Roboto"/>
              </a:rPr>
              <a:t>كوكل هو ليس كوكل</a:t>
            </a:r>
            <a:endParaRPr lang="en-US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729006-2210-443C-A6F7-366114C6A6C6}"/>
              </a:ext>
            </a:extLst>
          </p:cNvPr>
          <p:cNvSpPr/>
          <p:nvPr/>
        </p:nvSpPr>
        <p:spPr>
          <a:xfrm>
            <a:off x="1538093" y="2318768"/>
            <a:ext cx="1066318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IQ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الملكية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CD0744-C02F-4153-83D8-6015E0644746}"/>
              </a:ext>
            </a:extLst>
          </p:cNvPr>
          <p:cNvSpPr/>
          <p:nvPr/>
        </p:nvSpPr>
        <p:spPr>
          <a:xfrm>
            <a:off x="4017532" y="3032120"/>
            <a:ext cx="1795684" cy="5847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IQ" sz="3200" dirty="0"/>
              <a:t>قابلية التوسع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BC9E5F-912A-4794-AE9E-8CA1DC190C3B}"/>
              </a:ext>
            </a:extLst>
          </p:cNvPr>
          <p:cNvSpPr/>
          <p:nvPr/>
        </p:nvSpPr>
        <p:spPr>
          <a:xfrm>
            <a:off x="6773457" y="3623945"/>
            <a:ext cx="2307042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IQ" sz="3200" dirty="0"/>
              <a:t>النسخ الاحتياطي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477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2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تفعيل </a:t>
            </a:r>
            <a:r>
              <a:rPr lang="en-US" sz="2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</a:t>
            </a:r>
            <a:r>
              <a:rPr lang="ar-IQ" sz="2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 للتعليم من قبل الجاكعات العراقية</a:t>
            </a:r>
            <a:endParaRPr lang="en-JM" sz="2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92EE24D-F4A2-4ABA-82BB-7483675F89EA}"/>
              </a:ext>
            </a:extLst>
          </p:cNvPr>
          <p:cNvSpPr/>
          <p:nvPr/>
        </p:nvSpPr>
        <p:spPr>
          <a:xfrm>
            <a:off x="4927600" y="797566"/>
            <a:ext cx="2019144" cy="400467"/>
          </a:xfrm>
          <a:prstGeom prst="rect">
            <a:avLst/>
          </a:prstGeom>
          <a:solidFill>
            <a:srgbClr val="43B6C8"/>
          </a:solidFill>
          <a:ln>
            <a:solidFill>
              <a:srgbClr val="43B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منذ تفشي كوفيد 19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455AA7-718E-43A0-B31B-BA4DF5D58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346200"/>
            <a:ext cx="4472320" cy="3402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B8FB72-114B-462A-A214-33D134644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80" y="1346200"/>
            <a:ext cx="4289440" cy="3402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68DDE2-0679-4705-93EA-B7E5D526B3F9}"/>
              </a:ext>
            </a:extLst>
          </p:cNvPr>
          <p:cNvSpPr/>
          <p:nvPr/>
        </p:nvSpPr>
        <p:spPr>
          <a:xfrm>
            <a:off x="178112" y="795449"/>
            <a:ext cx="2019144" cy="400467"/>
          </a:xfrm>
          <a:prstGeom prst="rect">
            <a:avLst/>
          </a:prstGeom>
          <a:solidFill>
            <a:srgbClr val="43B6C8"/>
          </a:solidFill>
          <a:ln>
            <a:solidFill>
              <a:srgbClr val="43B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قبل كوفيد 19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312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r" rtl="1"/>
            <a:r>
              <a:rPr lang="ar-IQ" sz="2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استجدام كوكل للاجتماعات في الجامعات العراقية</a:t>
            </a:r>
            <a:endParaRPr lang="en-JM" sz="2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92EE24D-F4A2-4ABA-82BB-7483675F89EA}"/>
              </a:ext>
            </a:extLst>
          </p:cNvPr>
          <p:cNvSpPr/>
          <p:nvPr/>
        </p:nvSpPr>
        <p:spPr>
          <a:xfrm>
            <a:off x="696084" y="786982"/>
            <a:ext cx="2721236" cy="400467"/>
          </a:xfrm>
          <a:prstGeom prst="rect">
            <a:avLst/>
          </a:prstGeom>
          <a:solidFill>
            <a:srgbClr val="43B6C8"/>
          </a:solidFill>
          <a:ln>
            <a:solidFill>
              <a:srgbClr val="43B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IQ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قبل ومنذ تفشي كوفيد 19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A large white building&#10;&#10;Description automatically generated">
            <a:extLst>
              <a:ext uri="{FF2B5EF4-FFF2-40B4-BE49-F238E27FC236}">
                <a16:creationId xmlns:a16="http://schemas.microsoft.com/office/drawing/2014/main" id="{D309F1EC-876B-41B7-8D99-763C5915A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5" y="1561099"/>
            <a:ext cx="4395185" cy="2928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5666B1B-ABC1-425C-972D-2E8A088ED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72" y="1561099"/>
            <a:ext cx="4291985" cy="2928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876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3400" y="6350"/>
            <a:ext cx="8077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17252F"/>
                </a:solidFill>
                <a:latin typeface="Roboto Light"/>
                <a:ea typeface="Roboto Condensed Regular"/>
                <a:cs typeface="Roboto Light"/>
              </a:defRPr>
            </a:lvl1pPr>
          </a:lstStyle>
          <a:p>
            <a:pPr algn="ctr" rtl="1"/>
            <a:r>
              <a:rPr lang="ar-IQ" sz="2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تطور </a:t>
            </a:r>
            <a:r>
              <a:rPr lang="en-US" sz="2400" b="1" dirty="0">
                <a:solidFill>
                  <a:srgbClr val="009BA0"/>
                </a:solidFill>
                <a:latin typeface="Arial Regular" charset="0"/>
                <a:ea typeface="Arial" charset="0"/>
                <a:cs typeface="Arial Regular" charset="0"/>
              </a:rPr>
              <a:t>G Suite</a:t>
            </a:r>
            <a:endParaRPr lang="en-JM" sz="2400" b="1" dirty="0">
              <a:solidFill>
                <a:srgbClr val="009BA0"/>
              </a:solidFill>
              <a:latin typeface="Arial Regular" charset="0"/>
              <a:ea typeface="Arial" charset="0"/>
              <a:cs typeface="Arial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72063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90567" y="654050"/>
            <a:ext cx="8089883" cy="44450"/>
          </a:xfrm>
          <a:prstGeom prst="line">
            <a:avLst/>
          </a:prstGeom>
          <a:ln w="12700" cmpd="sng">
            <a:solidFill>
              <a:srgbClr val="009B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34969B7E-60A2-489A-AC71-2E19803EF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" t="6038" r="4436" b="5872"/>
          <a:stretch/>
        </p:blipFill>
        <p:spPr bwMode="auto">
          <a:xfrm>
            <a:off x="463550" y="712096"/>
            <a:ext cx="7243248" cy="419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BE77DE-D53A-460E-ADDB-9BA40AB191D8}"/>
              </a:ext>
            </a:extLst>
          </p:cNvPr>
          <p:cNvSpPr/>
          <p:nvPr/>
        </p:nvSpPr>
        <p:spPr>
          <a:xfrm>
            <a:off x="7474163" y="4654760"/>
            <a:ext cx="1509651" cy="317917"/>
          </a:xfrm>
          <a:prstGeom prst="rect">
            <a:avLst/>
          </a:prstGeom>
          <a:solidFill>
            <a:srgbClr val="43B6C8"/>
          </a:solidFill>
          <a:ln>
            <a:solidFill>
              <a:srgbClr val="43B6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Ref.: www.cobry.co.uk</a:t>
            </a:r>
          </a:p>
        </p:txBody>
      </p:sp>
    </p:spTree>
    <p:extLst>
      <p:ext uri="{BB962C8B-B14F-4D97-AF65-F5344CB8AC3E}">
        <p14:creationId xmlns:p14="http://schemas.microsoft.com/office/powerpoint/2010/main" val="3075286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76D7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0749d9fd7964c3d86bb1c9586d8ef0c xmlns="03998e33-bf9e-4dc3-96ba-2cbff5dd88e2">
      <Terms xmlns="http://schemas.microsoft.com/office/infopath/2007/PartnerControls">
        <TermInfo xmlns="http://schemas.microsoft.com/office/infopath/2007/PartnerControls">
          <TermName xmlns="http://schemas.microsoft.com/office/infopath/2007/PartnerControls">Iraq</TermName>
          <TermId xmlns="http://schemas.microsoft.com/office/infopath/2007/PartnerControls">ac59c231-9f26-4c18-8841-6bfb5271b5a0</TermId>
        </TermInfo>
      </Terms>
    </m0749d9fd7964c3d86bb1c9586d8ef0c>
    <ed01322c547a4dd2908926ace3166475 xmlns="03998e33-bf9e-4dc3-96ba-2cbff5dd88e2">
      <Terms xmlns="http://schemas.microsoft.com/office/infopath/2007/PartnerControls">
        <TermInfo xmlns="http://schemas.microsoft.com/office/infopath/2007/PartnerControls">
          <TermName xmlns="http://schemas.microsoft.com/office/infopath/2007/PartnerControls">3049</TermName>
          <TermId xmlns="http://schemas.microsoft.com/office/infopath/2007/PartnerControls">867cb341-23ac-4caa-8291-3a5e9176f1dd</TermId>
        </TermInfo>
      </Terms>
    </ed01322c547a4dd2908926ace3166475>
    <TaxCatchAll xmlns="03998e33-bf9e-4dc3-96ba-2cbff5dd88e2">
      <Value>1</Value>
      <Value>6</Value>
    </TaxCatchAll>
    <SharedWithUsers xmlns="03998e33-bf9e-4dc3-96ba-2cbff5dd88e2">
      <UserInfo>
        <DisplayName>Ammar Waleed Alani</DisplayName>
        <AccountId>15</AccountId>
        <AccountType/>
      </UserInfo>
      <UserInfo>
        <DisplayName>Lori Mason</DisplayName>
        <AccountId>12</AccountId>
        <AccountType/>
      </UserInfo>
      <UserInfo>
        <DisplayName>Lindsey Powers</DisplayName>
        <AccountId>25</AccountId>
        <AccountType/>
      </UserInfo>
      <UserInfo>
        <DisplayName>Stanley Currier</DisplayName>
        <AccountId>24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F170753063374389A59228429CC102" ma:contentTypeVersion="17" ma:contentTypeDescription="Create a new document." ma:contentTypeScope="" ma:versionID="04a12b5f73d3f50957748918b3199591">
  <xsd:schema xmlns:xsd="http://www.w3.org/2001/XMLSchema" xmlns:xs="http://www.w3.org/2001/XMLSchema" xmlns:p="http://schemas.microsoft.com/office/2006/metadata/properties" xmlns:ns2="bd0c619f-6be1-405c-9b81-967050b6419b" xmlns:ns3="03998e33-bf9e-4dc3-96ba-2cbff5dd88e2" targetNamespace="http://schemas.microsoft.com/office/2006/metadata/properties" ma:root="true" ma:fieldsID="a2be92ddff27dfd0a6f14b7f7ec0a76f" ns2:_="" ns3:_="">
    <xsd:import namespace="bd0c619f-6be1-405c-9b81-967050b6419b"/>
    <xsd:import namespace="03998e33-bf9e-4dc3-96ba-2cbff5dd88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m0749d9fd7964c3d86bb1c9586d8ef0c" minOccurs="0"/>
                <xsd:element ref="ns3:TaxCatchAll" minOccurs="0"/>
                <xsd:element ref="ns3:ed01322c547a4dd2908926ace3166475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0c619f-6be1-405c-9b81-967050b641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998e33-bf9e-4dc3-96ba-2cbff5dd88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m0749d9fd7964c3d86bb1c9586d8ef0c" ma:index="19" nillable="true" ma:taxonomy="true" ma:internalName="m0749d9fd7964c3d86bb1c9586d8ef0c" ma:taxonomyFieldName="Country" ma:displayName="Country" ma:default="1;#Iraq|ac59c231-9f26-4c18-8841-6bfb5271b5a0" ma:fieldId="{60749d9f-d796-4c3d-86bb-1c9586d8ef0c}" ma:sspId="fe952b0e-87b1-4651-bd97-4ae9bbb31ca5" ma:termSetId="1aae8845-0c15-4b09-8c7f-8bc1846b1d0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0" nillable="true" ma:displayName="Taxonomy Catch All Column" ma:hidden="true" ma:list="{7da6ccff-11f7-4843-9d2e-94b16dd372dc}" ma:internalName="TaxCatchAll" ma:showField="CatchAllData" ma:web="03998e33-bf9e-4dc3-96ba-2cbff5dd88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d01322c547a4dd2908926ace3166475" ma:index="22" nillable="true" ma:taxonomy="true" ma:internalName="ed01322c547a4dd2908926ace3166475" ma:taxonomyFieldName="Program" ma:displayName="Program" ma:default="" ma:fieldId="{ed01322c-547a-4dd2-9089-26ace3166475}" ma:sspId="fe952b0e-87b1-4651-bd97-4ae9bbb31ca5" ma:termSetId="77eb5a22-eacd-4a56-8e87-3b6b85d80ea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CC77FB-1E1E-4A38-AB6C-D888B57639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40D5C0-6E8D-4B35-8B52-284DEAD2DEA5}">
  <ds:schemaRefs>
    <ds:schemaRef ds:uri="http://schemas.microsoft.com/office/2006/metadata/properties"/>
    <ds:schemaRef ds:uri="http://schemas.microsoft.com/office/infopath/2007/PartnerControls"/>
    <ds:schemaRef ds:uri="03998e33-bf9e-4dc3-96ba-2cbff5dd88e2"/>
  </ds:schemaRefs>
</ds:datastoreItem>
</file>

<file path=customXml/itemProps3.xml><?xml version="1.0" encoding="utf-8"?>
<ds:datastoreItem xmlns:ds="http://schemas.openxmlformats.org/officeDocument/2006/customXml" ds:itemID="{E7F447C9-0752-4329-A677-E1D18EA9EB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0c619f-6be1-405c-9b81-967050b6419b"/>
    <ds:schemaRef ds:uri="03998e33-bf9e-4dc3-96ba-2cbff5dd88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2959</TotalTime>
  <Words>1481</Words>
  <Application>Microsoft Office PowerPoint</Application>
  <PresentationFormat>On-screen Show (16:9)</PresentationFormat>
  <Paragraphs>310</Paragraphs>
  <Slides>37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arial</vt:lpstr>
      <vt:lpstr>arial</vt:lpstr>
      <vt:lpstr>Arial Regular</vt:lpstr>
      <vt:lpstr>Calibri</vt:lpstr>
      <vt:lpstr>Courier New</vt:lpstr>
      <vt:lpstr>Franklin Gothic Medium</vt:lpstr>
      <vt:lpstr>Futura LT Book</vt:lpstr>
      <vt:lpstr>Lato Light</vt:lpstr>
      <vt:lpstr>Lato Regular</vt:lpstr>
      <vt:lpstr>Mission Gothic Regular</vt:lpstr>
      <vt:lpstr>Nexa Bold</vt:lpstr>
      <vt:lpstr>Open Sans</vt:lpstr>
      <vt:lpstr>Open Sans bold</vt:lpstr>
      <vt:lpstr>PT Sans</vt:lpstr>
      <vt:lpstr>Roboto</vt:lpstr>
      <vt:lpstr>Sketch Rockwell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Oday</dc:creator>
  <cp:lastModifiedBy>Rose Naseem</cp:lastModifiedBy>
  <cp:revision>31</cp:revision>
  <dcterms:created xsi:type="dcterms:W3CDTF">2020-05-19T16:56:55Z</dcterms:created>
  <dcterms:modified xsi:type="dcterms:W3CDTF">2020-06-02T13:17:51Z</dcterms:modified>
</cp:coreProperties>
</file>