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582" r:id="rId5"/>
    <p:sldId id="611" r:id="rId6"/>
    <p:sldId id="615" r:id="rId7"/>
    <p:sldId id="589" r:id="rId8"/>
    <p:sldId id="617" r:id="rId9"/>
    <p:sldId id="588" r:id="rId10"/>
    <p:sldId id="616" r:id="rId11"/>
    <p:sldId id="619" r:id="rId12"/>
    <p:sldId id="587" r:id="rId13"/>
    <p:sldId id="598" r:id="rId14"/>
    <p:sldId id="590" r:id="rId15"/>
    <p:sldId id="620" r:id="rId16"/>
    <p:sldId id="601" r:id="rId17"/>
    <p:sldId id="621" r:id="rId18"/>
    <p:sldId id="591" r:id="rId19"/>
    <p:sldId id="622" r:id="rId20"/>
    <p:sldId id="623" r:id="rId21"/>
    <p:sldId id="624" r:id="rId22"/>
    <p:sldId id="597" r:id="rId23"/>
    <p:sldId id="626" r:id="rId24"/>
    <p:sldId id="629" r:id="rId25"/>
    <p:sldId id="625" r:id="rId26"/>
    <p:sldId id="630" r:id="rId27"/>
    <p:sldId id="631" r:id="rId28"/>
    <p:sldId id="627" r:id="rId29"/>
    <p:sldId id="628" r:id="rId30"/>
    <p:sldId id="577" r:id="rId31"/>
    <p:sldId id="608" r:id="rId32"/>
    <p:sldId id="565" r:id="rId3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57C9B7A-0BD7-E947-88A5-5DD01A124AFA}">
          <p14:sldIdLst/>
        </p14:section>
        <p14:section name="Click to add subtitle" id="{60E2B722-38A6-A04F-AC65-E82791577859}">
          <p14:sldIdLst>
            <p14:sldId id="582"/>
            <p14:sldId id="611"/>
            <p14:sldId id="615"/>
            <p14:sldId id="589"/>
            <p14:sldId id="617"/>
            <p14:sldId id="588"/>
            <p14:sldId id="616"/>
            <p14:sldId id="619"/>
            <p14:sldId id="587"/>
            <p14:sldId id="598"/>
            <p14:sldId id="590"/>
            <p14:sldId id="620"/>
            <p14:sldId id="601"/>
            <p14:sldId id="621"/>
            <p14:sldId id="591"/>
            <p14:sldId id="622"/>
            <p14:sldId id="623"/>
            <p14:sldId id="624"/>
            <p14:sldId id="597"/>
            <p14:sldId id="626"/>
            <p14:sldId id="629"/>
            <p14:sldId id="625"/>
            <p14:sldId id="630"/>
            <p14:sldId id="631"/>
            <p14:sldId id="627"/>
            <p14:sldId id="628"/>
            <p14:sldId id="577"/>
            <p14:sldId id="608"/>
            <p14:sldId id="5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288">
          <p15:clr>
            <a:srgbClr val="A4A3A4"/>
          </p15:clr>
        </p15:guide>
        <p15:guide id="3" orient="horz" pos="1008">
          <p15:clr>
            <a:srgbClr val="A4A3A4"/>
          </p15:clr>
        </p15:guide>
        <p15:guide id="4" pos="328">
          <p15:clr>
            <a:srgbClr val="A4A3A4"/>
          </p15:clr>
        </p15:guide>
        <p15:guide id="5" pos="5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8B8E"/>
    <a:srgbClr val="009BA0"/>
    <a:srgbClr val="082C2D"/>
    <a:srgbClr val="075254"/>
    <a:srgbClr val="99B83C"/>
    <a:srgbClr val="AFD53B"/>
    <a:srgbClr val="376D70"/>
    <a:srgbClr val="9AA7A7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95288" autoAdjust="0"/>
  </p:normalViewPr>
  <p:slideViewPr>
    <p:cSldViewPr snapToGrid="0">
      <p:cViewPr varScale="1">
        <p:scale>
          <a:sx n="92" d="100"/>
          <a:sy n="92" d="100"/>
        </p:scale>
        <p:origin x="600" y="102"/>
      </p:cViewPr>
      <p:guideLst>
        <p:guide orient="horz" pos="900"/>
        <p:guide orient="horz" pos="2288"/>
        <p:guide orient="horz" pos="1008"/>
        <p:guide pos="328"/>
        <p:guide pos="54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57" d="100"/>
        <a:sy n="357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2536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Arial" charset="0"/>
              </a:rPr>
              <a:t>5/17/2020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7D7D0FC4-79A4-4CD6-9D21-6D2AFDDF42EC}" type="datetimeFigureOut">
              <a:rPr lang="en-JM" smtClean="0"/>
              <a:pPr/>
              <a:t>17/5/2020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706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833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7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765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49556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35570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9713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43528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32606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33683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2888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86432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0232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7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0068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8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7744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9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3778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10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5975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13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5171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5"/>
            <a:ext cx="7772400" cy="1102519"/>
          </a:xfrm>
        </p:spPr>
        <p:txBody>
          <a:bodyPr/>
          <a:lstStyle>
            <a:lvl1pPr algn="ctr">
              <a:defRPr baseline="0">
                <a:solidFill>
                  <a:srgbClr val="009BA0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6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518970" y="3638551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467803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506133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467809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267206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267206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0966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096642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517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422806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251602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080407" y="1657350"/>
            <a:ext cx="1691999" cy="1447800"/>
          </a:xfrm>
        </p:spPr>
        <p:txBody>
          <a:bodyPr>
            <a:normAutofit/>
          </a:bodyPr>
          <a:lstStyle>
            <a:lvl1pPr>
              <a:defRPr sz="1050" b="0" i="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 b="0" i="0">
                <a:solidFill>
                  <a:srgbClr val="A6A6A6"/>
                </a:solidFill>
                <a:latin typeface="Arial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021944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022262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02258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02258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02258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5334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14502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28282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9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5334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5334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5334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5334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48200" y="1748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48200" y="229743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48200" y="28917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48200" y="34251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48200" y="3958593"/>
            <a:ext cx="468000" cy="350999"/>
          </a:xfrm>
          <a:prstGeom prst="roundRect">
            <a:avLst>
              <a:gd name="adj" fmla="val 50000"/>
            </a:avLst>
          </a:prstGeom>
          <a:solidFill>
            <a:srgbClr val="ED364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D3645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40" y="1721425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67200" y="1885950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3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2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14001" y="1143000"/>
            <a:ext cx="1115998" cy="836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solidFill>
                <a:srgbClr val="F34F57"/>
              </a:solidFill>
              <a:latin typeface="Arial" charset="0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00205" y="1280705"/>
            <a:ext cx="1187997" cy="890997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172205" y="1280705"/>
            <a:ext cx="1187997" cy="890997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5950"/>
            <a:ext cx="4817160" cy="2245888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58560" y="2050475"/>
            <a:ext cx="3528000" cy="1674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6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6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1136447" y="2735686"/>
            <a:ext cx="1261308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651051" y="2730708"/>
            <a:ext cx="1261307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6148862" y="2730709"/>
            <a:ext cx="1261308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b="0" i="0" dirty="0">
              <a:latin typeface="Arial" charset="0"/>
              <a:cs typeface="Arial" charset="0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707770"/>
            <a:ext cx="2110248" cy="7310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 b="0" i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8" y="3389324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93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6" y="3371852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6" y="150993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6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400" y="1504950"/>
            <a:ext cx="2315571" cy="175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8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3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5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7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32" y="1916118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ED3645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7" name="Picture 6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9" y="950310"/>
            <a:ext cx="2655651" cy="2800350"/>
          </a:xfrm>
          <a:prstGeom prst="rect">
            <a:avLst/>
          </a:prstGeom>
        </p:spPr>
      </p:pic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76547" y="1350359"/>
            <a:ext cx="2190904" cy="2106000"/>
          </a:xfrm>
        </p:spPr>
        <p:txBody>
          <a:bodyPr/>
          <a:lstStyle/>
          <a:p>
            <a:endParaRPr lang="en-JM"/>
          </a:p>
        </p:txBody>
      </p:sp>
      <p:sp>
        <p:nvSpPr>
          <p:cNvPr id="9" name="Oval 8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Arial" charset="0"/>
            </a:endParaRPr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3"/>
            <a:ext cx="4267200" cy="2488997"/>
          </a:xfrm>
          <a:prstGeom prst="rect">
            <a:avLst/>
          </a:prstGeom>
        </p:spPr>
      </p:pic>
      <p:sp>
        <p:nvSpPr>
          <p:cNvPr id="1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2505696"/>
            <a:ext cx="3531476" cy="165538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2990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6573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8" name="Picture 7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5" y="1028703"/>
            <a:ext cx="2304029" cy="3444125"/>
          </a:xfrm>
          <a:prstGeom prst="rect">
            <a:avLst/>
          </a:prstGeom>
        </p:spPr>
      </p:pic>
      <p:sp>
        <p:nvSpPr>
          <p:cNvPr id="9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675633" y="1595128"/>
            <a:ext cx="1758559" cy="2306198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10" name="Oval 9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Arial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1" name="Picture 10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1124"/>
            <a:ext cx="1828800" cy="2733740"/>
          </a:xfrm>
          <a:prstGeom prst="rect">
            <a:avLst/>
          </a:prstGeom>
        </p:spPr>
      </p:pic>
      <p:sp>
        <p:nvSpPr>
          <p:cNvPr id="1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776362" y="2457450"/>
            <a:ext cx="1395838" cy="1676400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13" name="Picture 12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81124"/>
            <a:ext cx="1828800" cy="2733740"/>
          </a:xfrm>
          <a:prstGeom prst="rect">
            <a:avLst/>
          </a:prstGeom>
        </p:spPr>
      </p:pic>
      <p:sp>
        <p:nvSpPr>
          <p:cNvPr id="17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947562" y="2457450"/>
            <a:ext cx="1395838" cy="167640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 b="0" i="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8" name="Picture 17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5" y="2528889"/>
            <a:ext cx="4622459" cy="2614613"/>
          </a:xfrm>
          <a:prstGeom prst="rect">
            <a:avLst/>
          </a:prstGeom>
        </p:spPr>
      </p:pic>
      <p:sp>
        <p:nvSpPr>
          <p:cNvPr id="20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956725"/>
            <a:ext cx="4419600" cy="21717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36203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43222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00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609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09605" y="2006529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5" y="2006530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443227" y="204615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400805" y="2038534"/>
            <a:ext cx="1691997" cy="1268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 b="0" i="0">
                <a:solidFill>
                  <a:srgbClr val="17252F"/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4008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0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 b="0" i="0">
                <a:latin typeface="Arial" charset="0"/>
                <a:cs typeface="Arial" charset="0"/>
              </a:defRPr>
            </a:lvl2pPr>
            <a:lvl3pPr>
              <a:defRPr sz="1100" b="0" i="0">
                <a:latin typeface="Arial" charset="0"/>
                <a:cs typeface="Arial" charset="0"/>
              </a:defRPr>
            </a:lvl3pPr>
            <a:lvl4pPr>
              <a:defRPr sz="1050" b="0" i="0">
                <a:latin typeface="Arial" charset="0"/>
                <a:cs typeface="Arial" charset="0"/>
              </a:defRPr>
            </a:lvl4pPr>
            <a:lvl5pPr>
              <a:defRPr sz="1050" b="0" i="0">
                <a:latin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9066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 b="0" i="0">
                <a:latin typeface="Arial" charset="0"/>
                <a:cs typeface="Arial" charset="0"/>
              </a:defRPr>
            </a:lvl2pPr>
            <a:lvl3pPr>
              <a:defRPr sz="1050" b="0" i="0">
                <a:latin typeface="Arial" charset="0"/>
                <a:cs typeface="Arial" charset="0"/>
              </a:defRPr>
            </a:lvl3pPr>
            <a:lvl4pPr>
              <a:defRPr sz="1000" b="0" i="0">
                <a:latin typeface="Arial" charset="0"/>
                <a:cs typeface="Arial" charset="0"/>
              </a:defRPr>
            </a:lvl4pPr>
            <a:lvl5pPr>
              <a:defRPr sz="1000" b="0" i="0">
                <a:latin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8334300" y="537368"/>
            <a:ext cx="324000" cy="228600"/>
          </a:xfrm>
          <a:prstGeom prst="ellipse">
            <a:avLst/>
          </a:prstGeom>
          <a:solidFill>
            <a:srgbClr val="048B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latin typeface="Arial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6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624505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23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700710" y="1771650"/>
            <a:ext cx="2271095" cy="1701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2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4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5" y="18097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5" y="2876553"/>
            <a:ext cx="1223999" cy="917999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3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486852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48590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485900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60960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463001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346453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273006" y="1885952"/>
            <a:ext cx="1727999" cy="1295999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514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41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273001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514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41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273001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 b="0" i="0">
                <a:solidFill>
                  <a:srgbClr val="A6A6A6"/>
                </a:solidFill>
                <a:latin typeface="Arial" charset="0"/>
                <a:cs typeface="Arial" charset="0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381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 b="0" i="0" kern="0" spc="300">
                <a:solidFill>
                  <a:srgbClr val="ED3645"/>
                </a:solidFill>
                <a:latin typeface="Lato Regular"/>
                <a:ea typeface="Arial" charset="0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8305800" y="51435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02870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698" r:id="rId4"/>
    <p:sldLayoutId id="2147483699" r:id="rId5"/>
    <p:sldLayoutId id="2147483679" r:id="rId6"/>
    <p:sldLayoutId id="2147483688" r:id="rId7"/>
    <p:sldLayoutId id="2147483703" r:id="rId8"/>
    <p:sldLayoutId id="2147483686" r:id="rId9"/>
    <p:sldLayoutId id="2147483696" r:id="rId10"/>
    <p:sldLayoutId id="2147483684" r:id="rId11"/>
    <p:sldLayoutId id="2147483683" r:id="rId12"/>
    <p:sldLayoutId id="2147483682" r:id="rId13"/>
    <p:sldLayoutId id="2147483680" r:id="rId14"/>
    <p:sldLayoutId id="2147483681" r:id="rId15"/>
    <p:sldLayoutId id="2147483678" r:id="rId16"/>
    <p:sldLayoutId id="2147483705" r:id="rId17"/>
    <p:sldLayoutId id="2147483677" r:id="rId18"/>
    <p:sldLayoutId id="2147483672" r:id="rId19"/>
    <p:sldLayoutId id="2147483697" r:id="rId20"/>
    <p:sldLayoutId id="2147483702" r:id="rId21"/>
    <p:sldLayoutId id="2147483694" r:id="rId22"/>
    <p:sldLayoutId id="2147483671" r:id="rId23"/>
    <p:sldLayoutId id="2147483692" r:id="rId24"/>
    <p:sldLayoutId id="2147483669" r:id="rId25"/>
    <p:sldLayoutId id="2147483667" r:id="rId26"/>
    <p:sldLayoutId id="2147483701" r:id="rId27"/>
    <p:sldLayoutId id="2147483693" r:id="rId28"/>
    <p:sldLayoutId id="2147483665" r:id="rId29"/>
    <p:sldLayoutId id="2147483664" r:id="rId30"/>
    <p:sldLayoutId id="2147483700" r:id="rId31"/>
    <p:sldLayoutId id="2147483666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95" r:id="rId38"/>
    <p:sldLayoutId id="2147483655" r:id="rId3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0" i="0" kern="1200">
          <a:solidFill>
            <a:srgbClr val="343E48"/>
          </a:solidFill>
          <a:latin typeface="Lato Regular"/>
          <a:ea typeface="Arial" charset="0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b="0" i="0" kern="1200">
          <a:solidFill>
            <a:schemeClr val="bg1">
              <a:lumMod val="65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 cop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9"/>
          <a:stretch/>
        </p:blipFill>
        <p:spPr>
          <a:xfrm>
            <a:off x="0" y="-23052"/>
            <a:ext cx="9144000" cy="432435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0699" y="2680974"/>
            <a:ext cx="8523547" cy="147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343E48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algn="r" rtl="1"/>
            <a:r>
              <a:rPr lang="ar-IQ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إطار </a:t>
            </a:r>
            <a:r>
              <a:rPr lang="ar-IQ"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مفهوم التقييم في </a:t>
            </a:r>
            <a:r>
              <a:rPr lang="ar-IQ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التعلّم الإلكتروني</a:t>
            </a:r>
            <a:endParaRPr lang="en-JM" sz="4800" kern="0" spc="-50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244" y="4393506"/>
            <a:ext cx="786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IQ" sz="2800" b="1" dirty="0">
                <a:latin typeface="Arial" charset="0"/>
                <a:ea typeface="Arial" charset="0"/>
                <a:cs typeface="Arial" charset="0"/>
              </a:rPr>
              <a:t>القسم 1 ، الوحدة 7 ، الاثنين 18 مايو ، 3:30 الى 05:00 مساءً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3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2. التقييم التقويمي والنهائي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D02845D-2A44-49AB-8DD6-89A6E528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45029"/>
              </p:ext>
            </p:extLst>
          </p:nvPr>
        </p:nvGraphicFramePr>
        <p:xfrm>
          <a:off x="851159" y="2291991"/>
          <a:ext cx="7568698" cy="2579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4349">
                  <a:extLst>
                    <a:ext uri="{9D8B030D-6E8A-4147-A177-3AD203B41FA5}">
                      <a16:colId xmlns:a16="http://schemas.microsoft.com/office/drawing/2014/main" val="3921371590"/>
                    </a:ext>
                  </a:extLst>
                </a:gridCol>
                <a:gridCol w="3784349">
                  <a:extLst>
                    <a:ext uri="{9D8B030D-6E8A-4147-A177-3AD203B41FA5}">
                      <a16:colId xmlns:a16="http://schemas.microsoft.com/office/drawing/2014/main" val="3532899558"/>
                    </a:ext>
                  </a:extLst>
                </a:gridCol>
              </a:tblGrid>
              <a:tr h="2579169">
                <a:tc>
                  <a:txBody>
                    <a:bodyPr/>
                    <a:lstStyle/>
                    <a:p>
                      <a:pPr algn="r" rtl="1"/>
                      <a:r>
                        <a:rPr lang="ar-IQ" b="1" u="sng" dirty="0">
                          <a:solidFill>
                            <a:srgbClr val="000000"/>
                          </a:solidFill>
                          <a:effectLst/>
                        </a:rPr>
                        <a:t>التقييم التقويمي:</a:t>
                      </a:r>
                      <a:endParaRPr lang="en-US" b="1" u="sng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r" rtl="1"/>
                      <a:endParaRPr lang="en-US" b="1" u="sng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dirty="0">
                          <a:solidFill>
                            <a:srgbClr val="000000"/>
                          </a:solidFill>
                        </a:rPr>
                        <a:t>تقييم التعلّم خلال العملية التعليمية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dirty="0">
                          <a:solidFill>
                            <a:srgbClr val="000000"/>
                          </a:solidFill>
                        </a:rPr>
                        <a:t>مراقبة التعلّم و إعطاء الملاحظات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dirty="0">
                          <a:solidFill>
                            <a:srgbClr val="000000"/>
                          </a:solidFill>
                        </a:rPr>
                        <a:t>تشمل التقييمات أجزاء صغيرة من المحتوى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dirty="0">
                          <a:solidFill>
                            <a:srgbClr val="000000"/>
                          </a:solidFill>
                        </a:rPr>
                        <a:t>قيمة منخفضة لنقاط التقييم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dirty="0">
                          <a:solidFill>
                            <a:srgbClr val="000000"/>
                          </a:solidFill>
                        </a:rPr>
                        <a:t>الهدف من التقييم هو إجرائه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b="1" u="sng" dirty="0">
                          <a:solidFill>
                            <a:srgbClr val="000000"/>
                          </a:solidFill>
                        </a:rPr>
                        <a:t>التقييم النهائي:</a:t>
                      </a:r>
                    </a:p>
                    <a:p>
                      <a:pPr algn="r" rtl="1"/>
                      <a:endParaRPr lang="ar-IQ" b="1" u="sng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b="0" u="none" dirty="0">
                          <a:solidFill>
                            <a:srgbClr val="000000"/>
                          </a:solidFill>
                        </a:rPr>
                        <a:t>تقييم التعلّم في نهاية الوحدة التعليمية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b="0" u="none" dirty="0">
                          <a:solidFill>
                            <a:srgbClr val="000000"/>
                          </a:solidFill>
                        </a:rPr>
                        <a:t>تتطلب معيار أو نقطة قياس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b="0" u="none" dirty="0">
                          <a:solidFill>
                            <a:srgbClr val="000000"/>
                          </a:solidFill>
                        </a:rPr>
                        <a:t>تشمل التقييمات مجالات المحتوى الكاملة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b="0" u="none" dirty="0">
                          <a:solidFill>
                            <a:srgbClr val="000000"/>
                          </a:solidFill>
                        </a:rPr>
                        <a:t>قيمة عالية لنقاط التقييم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§"/>
                      </a:pPr>
                      <a:r>
                        <a:rPr lang="ar-IQ" b="0" u="none" dirty="0">
                          <a:solidFill>
                            <a:srgbClr val="000000"/>
                          </a:solidFill>
                        </a:rPr>
                        <a:t>الهدف من التقييم هو نتائجه</a:t>
                      </a:r>
                      <a:endParaRPr lang="en-US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01155"/>
                  </a:ext>
                </a:extLst>
              </a:tr>
            </a:tbl>
          </a:graphicData>
        </a:graphic>
      </p:graphicFrame>
      <p:pic>
        <p:nvPicPr>
          <p:cNvPr id="4098" name="Picture 2" descr="Free Line Graph Cliparts, Download Free Clip Art, Free Clip Art on ...">
            <a:extLst>
              <a:ext uri="{FF2B5EF4-FFF2-40B4-BE49-F238E27FC236}">
                <a16:creationId xmlns:a16="http://schemas.microsoft.com/office/drawing/2014/main" id="{2A879BD5-0A98-4B8F-9586-85610497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46" y="890415"/>
            <a:ext cx="1235091" cy="12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lack And White Checklist Clipart">
            <a:extLst>
              <a:ext uri="{FF2B5EF4-FFF2-40B4-BE49-F238E27FC236}">
                <a16:creationId xmlns:a16="http://schemas.microsoft.com/office/drawing/2014/main" id="{C4FE578A-03F4-4532-8BD0-E5630F08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22" y="901871"/>
            <a:ext cx="1156032" cy="11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2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2700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28817" y="2042141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إقتراع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721544" y="1039605"/>
            <a:ext cx="3850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هو أفضل مثال على التقييم النهائي؟</a:t>
            </a:r>
          </a:p>
          <a:p>
            <a:pPr algn="r" rtl="1"/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إجراء استطلاع في الصف الدراسي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إنشاء خريطة للمفاهيم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اختبار نهاية الفصل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اجراء البحوث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0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2700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20459" y="1971911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إقتراع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1037345" y="1229240"/>
            <a:ext cx="3365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هو أفضل مثال على التقييم التقويمي؟</a:t>
            </a:r>
          </a:p>
          <a:p>
            <a:pPr algn="r" rtl="1"/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مشروع بحث نهائي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إختبار نصف الفصل الدراسي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إجراء عرض تقديمي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 دقائق كتابة تأملية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49"/>
            <a:ext cx="8077200" cy="1074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3. مواءمة التقييم مع التعلّم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55642" y="83106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1E80C-5BD5-4E02-B90D-D2E98CA09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55" y="1486876"/>
            <a:ext cx="4380368" cy="29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62" y="12700"/>
            <a:ext cx="3703704" cy="5059363"/>
          </a:xfrm>
          <a:prstGeom prst="rect">
            <a:avLst/>
          </a:prstGeom>
          <a:solidFill>
            <a:srgbClr val="99B83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58621" y="1709051"/>
            <a:ext cx="327788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وقت للتأمل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E7B34-AFB7-4DFC-AFE7-89AFBB4825BE}"/>
              </a:ext>
            </a:extLst>
          </p:cNvPr>
          <p:cNvSpPr txBox="1"/>
          <p:nvPr/>
        </p:nvSpPr>
        <p:spPr>
          <a:xfrm>
            <a:off x="316089" y="1334069"/>
            <a:ext cx="4422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هل تقوم التقييمات والاختبارات بدعم عملية التعّلم؟</a:t>
            </a:r>
          </a:p>
          <a:p>
            <a:pPr algn="r" rtl="1"/>
            <a:endParaRPr lang="ar-IQ" sz="20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ar-IQ" sz="20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هل تقوم التقييمات والاختبارات بدعم عملية التدريس؟</a:t>
            </a:r>
          </a:p>
          <a:p>
            <a:pPr algn="r" rtl="1"/>
            <a:endParaRPr lang="ar-IQ" sz="20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ar-IQ" sz="20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كيف؟</a:t>
            </a:r>
            <a:endParaRPr lang="en-US" sz="20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7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3. مواءمة التقييم مع التعلّم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B3EC08C-B3D0-4F56-97CD-923B9F98ED03}"/>
              </a:ext>
            </a:extLst>
          </p:cNvPr>
          <p:cNvSpPr/>
          <p:nvPr/>
        </p:nvSpPr>
        <p:spPr>
          <a:xfrm>
            <a:off x="3081938" y="1023684"/>
            <a:ext cx="55286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400" dirty="0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i="1" dirty="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 dirty="0">
                <a:solidFill>
                  <a:srgbClr val="082C2D"/>
                </a:solidFill>
                <a:latin typeface="Arial"/>
                <a:cs typeface="Arial"/>
              </a:rPr>
              <a:t>وصف</a:t>
            </a:r>
            <a:r>
              <a:rPr lang="ar-IQ" sz="2000" i="1" dirty="0">
                <a:solidFill>
                  <a:srgbClr val="082C2D"/>
                </a:solidFill>
                <a:latin typeface="Arial"/>
                <a:cs typeface="Arial"/>
              </a:rPr>
              <a:t> أفضل الممارسات لتقييم المتعلّم في الدورات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 dirty="0">
                <a:solidFill>
                  <a:srgbClr val="082C2D"/>
                </a:solidFill>
                <a:latin typeface="Arial"/>
                <a:cs typeface="Arial"/>
              </a:rPr>
              <a:t>تحديد</a:t>
            </a:r>
            <a:r>
              <a:rPr lang="ar-IQ" sz="2000" i="1" dirty="0">
                <a:solidFill>
                  <a:srgbClr val="082C2D"/>
                </a:solidFill>
                <a:latin typeface="Arial"/>
                <a:cs typeface="Arial"/>
              </a:rPr>
              <a:t> مجموعة متنوعة من أنواع التقييم والمنصّات المستخدمة لتقييم التعلّم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 dirty="0">
                <a:solidFill>
                  <a:srgbClr val="082C2D"/>
                </a:solidFill>
                <a:latin typeface="Arial"/>
                <a:cs typeface="Arial"/>
              </a:rPr>
              <a:t>تحديد</a:t>
            </a:r>
            <a:r>
              <a:rPr lang="ar-IQ" sz="2000" i="1" dirty="0">
                <a:solidFill>
                  <a:srgbClr val="082C2D"/>
                </a:solidFill>
                <a:latin typeface="Arial"/>
                <a:cs typeface="Arial"/>
              </a:rPr>
              <a:t> أنواع التقييم المناسبة بناءً على أهداف التعلّم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b="1" i="1" dirty="0">
                <a:solidFill>
                  <a:srgbClr val="082C2D"/>
                </a:solidFill>
                <a:latin typeface="Arial"/>
                <a:cs typeface="Arial"/>
              </a:rPr>
              <a:t>وصف</a:t>
            </a:r>
            <a:r>
              <a:rPr lang="ar-IQ" sz="2000" i="1" dirty="0">
                <a:solidFill>
                  <a:srgbClr val="082C2D"/>
                </a:solidFill>
                <a:latin typeface="Arial"/>
                <a:cs typeface="Arial"/>
              </a:rPr>
              <a:t> العناصر الأساسية لملاحظات الأستاذ الفعّالة والتي تحسّن تعلّم الطلبة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54CC8A8-C938-493D-BA09-7133EEDEB97D}"/>
              </a:ext>
            </a:extLst>
          </p:cNvPr>
          <p:cNvSpPr/>
          <p:nvPr/>
        </p:nvSpPr>
        <p:spPr>
          <a:xfrm>
            <a:off x="1032695" y="1198145"/>
            <a:ext cx="1333181" cy="779930"/>
          </a:xfrm>
          <a:prstGeom prst="cloudCallout">
            <a:avLst>
              <a:gd name="adj1" fmla="val -5124"/>
              <a:gd name="adj2" fmla="val 388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المعرفة؟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EFC66B69-030C-4D9D-85FB-4433BF257BBC}"/>
              </a:ext>
            </a:extLst>
          </p:cNvPr>
          <p:cNvSpPr/>
          <p:nvPr/>
        </p:nvSpPr>
        <p:spPr>
          <a:xfrm>
            <a:off x="1222874" y="2495316"/>
            <a:ext cx="1143001" cy="779930"/>
          </a:xfrm>
          <a:prstGeom prst="cloudCallout">
            <a:avLst>
              <a:gd name="adj1" fmla="val -1550"/>
              <a:gd name="adj2" fmla="val 502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>
                <a:solidFill>
                  <a:schemeClr val="bg1"/>
                </a:solidFill>
              </a:rPr>
              <a:t>العمل؟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19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3. مواءمة التقييم مع التعلّم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C95DD6D-5BC3-4FCD-9AEC-C2FA205E5F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1346200"/>
            <a:ext cx="3514331" cy="273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525B2-157A-4C7E-8D05-69B711C99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1115169"/>
            <a:ext cx="4212772" cy="3462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040C84-B0FB-409B-A44E-A1B3A114C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11" y="1450755"/>
            <a:ext cx="4846857" cy="29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720" y="0"/>
            <a:ext cx="3002280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94532" y="1714500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إقتراع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467591" y="406022"/>
            <a:ext cx="53201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هي أفضل طريقة لإجراء </a:t>
            </a:r>
            <a:r>
              <a:rPr lang="ar-IQ" sz="2000" b="1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تقييم نهائي</a:t>
            </a:r>
            <a:r>
              <a:rPr lang="ar-IQ" sz="20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للهدف التعليمي التالي ؟</a:t>
            </a:r>
          </a:p>
          <a:p>
            <a:pPr algn="r" rtl="1"/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r" rtl="1"/>
            <a:r>
              <a:rPr lang="ar-IQ" sz="2000" b="1" i="1" u="sng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قم بوصف </a:t>
            </a:r>
            <a:r>
              <a:rPr lang="ar-IQ" sz="20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أفضل الممارسات لتقييم المتعلّم في الدورات عبر الإنترنت</a:t>
            </a:r>
          </a:p>
          <a:p>
            <a:pPr algn="r" rtl="1"/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إجراء اختبار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كتابة مقالة قصيرة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إجراء عرض تقديمي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الاختياران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 </a:t>
            </a: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و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668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4. إعطاء ملاحظات فعّالة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5 Ways to Control Your Emotions at Work, No Matter the Situation">
            <a:extLst>
              <a:ext uri="{FF2B5EF4-FFF2-40B4-BE49-F238E27FC236}">
                <a16:creationId xmlns:a16="http://schemas.microsoft.com/office/drawing/2014/main" id="{1B9F018A-EDE5-4D8C-9BEF-D07A0F63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04" y="1892255"/>
            <a:ext cx="4565184" cy="22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4. إعطاء ملاحظات فعّالة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D12C55-F8CD-4269-AE65-A78B392B3CD0}"/>
              </a:ext>
            </a:extLst>
          </p:cNvPr>
          <p:cNvSpPr txBox="1"/>
          <p:nvPr/>
        </p:nvSpPr>
        <p:spPr>
          <a:xfrm>
            <a:off x="4206763" y="1138178"/>
            <a:ext cx="402392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مرتبط بالهدف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محدّد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شخصي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ذو وقتٍ مناسب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مستمر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448AEB-AF0D-478E-86F1-8519BE274D47}"/>
              </a:ext>
            </a:extLst>
          </p:cNvPr>
          <p:cNvCxnSpPr>
            <a:cxnSpLocks/>
          </p:cNvCxnSpPr>
          <p:nvPr/>
        </p:nvCxnSpPr>
        <p:spPr>
          <a:xfrm>
            <a:off x="8104909" y="1140589"/>
            <a:ext cx="0" cy="2987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5 Ways to Control Your Emotions at Work, No Matter the Situation">
            <a:extLst>
              <a:ext uri="{FF2B5EF4-FFF2-40B4-BE49-F238E27FC236}">
                <a16:creationId xmlns:a16="http://schemas.microsoft.com/office/drawing/2014/main" id="{96528801-0E64-4B68-A85A-259C7092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5" y="2882265"/>
            <a:ext cx="4023927" cy="20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8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7979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18209" y="1989064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 rtl="1"/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استطلاع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1423757" y="2417689"/>
            <a:ext cx="33656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كم عدد أرجل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ar-IQ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الفيل؟</a:t>
            </a:r>
          </a:p>
          <a:p>
            <a:pPr algn="r" rtl="1"/>
            <a:endParaRPr lang="ar-IQ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  <a:p>
            <a:pPr marL="342900" indent="-342900" algn="r" rtl="1">
              <a:buFont typeface="+mj-lt"/>
              <a:buAutoNum type="alphaLcParenR"/>
            </a:pPr>
            <a:endParaRPr lang="ar-IQ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+mj-lt"/>
              <a:buAutoNum type="alphaLcParenR"/>
            </a:pPr>
            <a:r>
              <a:rPr lang="ar-IQ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يعتمد ذلك على المشاهد 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2" descr="http://www.officiallybored.net/userimages/image004.jpg">
            <a:extLst>
              <a:ext uri="{FF2B5EF4-FFF2-40B4-BE49-F238E27FC236}">
                <a16:creationId xmlns:a16="http://schemas.microsoft.com/office/drawing/2014/main" id="{76C7DF14-8218-4431-B40B-0A4E41D8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43" y="280404"/>
            <a:ext cx="2730961" cy="19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إعطاء ملاحظات فعّالة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7F481B-4ECB-4809-9ED5-D4777FCB0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36" y="2727266"/>
            <a:ext cx="2936416" cy="1963728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E6D9A4F-AE53-4E9E-BDC9-D19D8EA18567}"/>
              </a:ext>
            </a:extLst>
          </p:cNvPr>
          <p:cNvSpPr/>
          <p:nvPr/>
        </p:nvSpPr>
        <p:spPr>
          <a:xfrm>
            <a:off x="119045" y="750624"/>
            <a:ext cx="3591871" cy="779930"/>
          </a:xfrm>
          <a:prstGeom prst="cloudCallout">
            <a:avLst>
              <a:gd name="adj1" fmla="val 16546"/>
              <a:gd name="adj2" fmla="val 1825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استخدام فعّال لملاحظات الأستاذ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659541E-C24A-4851-8E35-644BD8EE9FCE}"/>
              </a:ext>
            </a:extLst>
          </p:cNvPr>
          <p:cNvSpPr/>
          <p:nvPr/>
        </p:nvSpPr>
        <p:spPr>
          <a:xfrm>
            <a:off x="2653767" y="1405374"/>
            <a:ext cx="2818159" cy="779930"/>
          </a:xfrm>
          <a:prstGeom prst="cloudCallout">
            <a:avLst>
              <a:gd name="adj1" fmla="val -2986"/>
              <a:gd name="adj2" fmla="val 1083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التقييم الذاتي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2480A-B578-4EE9-9A77-1DCA2DF36361}"/>
              </a:ext>
            </a:extLst>
          </p:cNvPr>
          <p:cNvSpPr txBox="1"/>
          <p:nvPr/>
        </p:nvSpPr>
        <p:spPr>
          <a:xfrm>
            <a:off x="4315613" y="1140589"/>
            <a:ext cx="402392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مرتبط بالهدف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محدّد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شخصي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ذو وقتٍ مناسب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مستمر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4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2700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2804" y="1914537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إقتراع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770004" y="751826"/>
            <a:ext cx="3900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ما هي أكبر مشكلة أو تحدٍ متعلق بالتقييم عبر الإنترنت؟</a:t>
            </a:r>
          </a:p>
          <a:p>
            <a:pPr algn="r" rtl="1"/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الغش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عدم فهم تعليمات التقييم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عدم إكمال التقييم او عدم إرساله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معدلات نجاح منخفضة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3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5. تطبيق المهارات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DE3C6-2E98-4D4A-92A4-53DE92688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35" t="7035" r="5580" b="60062"/>
          <a:stretch/>
        </p:blipFill>
        <p:spPr>
          <a:xfrm>
            <a:off x="1840230" y="748039"/>
            <a:ext cx="6031230" cy="42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90567" y="316577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5. تطبيق المهارات: تقييم التعلّم عبر الإنترنت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48648" y="1173827"/>
            <a:ext cx="8046703" cy="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3604" y="1346200"/>
            <a:ext cx="5722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82C2D"/>
                </a:solidFill>
                <a:ea typeface="Arial" charset="0"/>
                <a:cs typeface="Arial" charset="0"/>
              </a:rPr>
              <a:t>إيجاد بدائل للإمتحانات التي تتم مراقبتها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4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82C2D"/>
                </a:solidFill>
                <a:ea typeface="Arial" charset="0"/>
                <a:cs typeface="Arial" charset="0"/>
              </a:rPr>
              <a:t>أعادة التفكير في المنهج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4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82C2D"/>
                </a:solidFill>
                <a:ea typeface="Arial" charset="0"/>
                <a:cs typeface="Arial" charset="0"/>
              </a:rPr>
              <a:t>إعادة النظر في كيفية توزيع الدرجات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4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82C2D"/>
                </a:solidFill>
                <a:ea typeface="Arial" charset="0"/>
                <a:cs typeface="Arial" charset="0"/>
              </a:rPr>
              <a:t>أعادة تقييم كيفية مشاركة الطلبة</a:t>
            </a:r>
            <a:endParaRPr lang="en-US" sz="2400" dirty="0">
              <a:solidFill>
                <a:srgbClr val="082C2D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51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0296" y="12700"/>
            <a:ext cx="3703704" cy="5059363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58113" y="2041018"/>
            <a:ext cx="265953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سؤال إقتراع</a:t>
            </a:r>
            <a:endParaRPr lang="en-JM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5508E-B8AA-4D6C-931F-FA40E770392E}"/>
              </a:ext>
            </a:extLst>
          </p:cNvPr>
          <p:cNvSpPr txBox="1"/>
          <p:nvPr/>
        </p:nvSpPr>
        <p:spPr>
          <a:xfrm>
            <a:off x="869140" y="678924"/>
            <a:ext cx="39002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كيف يجب تقييم التعلّم عبر الإنترنت؟</a:t>
            </a:r>
          </a:p>
          <a:p>
            <a:pPr algn="r" rtl="1"/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امتحانات مؤمّنة بإجابات محدّدة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امتحانات بإجابات مفتوحة أو في صيغة كتابة مقال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اختبارات يومية متكررة "ذات الخطورة المنخفضة"</a:t>
            </a:r>
          </a:p>
          <a:p>
            <a:pPr marL="457200" indent="-457200" algn="r" rtl="1">
              <a:buFont typeface="+mj-lt"/>
              <a:buAutoNum type="alphaLcParenR"/>
            </a:pPr>
            <a:endParaRPr lang="ar-IQ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algn="r" rtl="1">
              <a:buFont typeface="+mj-lt"/>
              <a:buAutoNum type="alphaLcParenR"/>
            </a:pPr>
            <a:r>
              <a:rPr lang="ar-IQ" sz="2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واجبات بديلة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08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23257" y="197328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5. تطبيق المهارات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6" y="880129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B44DD-3D4A-42A6-A142-049D0D823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83" t="6109" r="2209" b="59392"/>
          <a:stretch/>
        </p:blipFill>
        <p:spPr>
          <a:xfrm>
            <a:off x="543543" y="1013460"/>
            <a:ext cx="8009890" cy="37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8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5. تطبيق المهارات / الواجبات المنزلية</a:t>
            </a:r>
            <a:endParaRPr lang="en-JM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82C2D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C7FD1-1D27-44AB-BA7B-2F4C85EAD55C}"/>
              </a:ext>
            </a:extLst>
          </p:cNvPr>
          <p:cNvSpPr txBox="1"/>
          <p:nvPr/>
        </p:nvSpPr>
        <p:spPr>
          <a:xfrm>
            <a:off x="2811831" y="1119306"/>
            <a:ext cx="566680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400" dirty="0">
                <a:solidFill>
                  <a:srgbClr val="000000"/>
                </a:solidFill>
              </a:rPr>
              <a:t>قم بإنشاء نموذج لإختبار يومي (</a:t>
            </a:r>
            <a:r>
              <a:rPr lang="en-US" sz="2400" dirty="0">
                <a:solidFill>
                  <a:srgbClr val="000000"/>
                </a:solidFill>
              </a:rPr>
              <a:t>quiz</a:t>
            </a:r>
            <a:r>
              <a:rPr lang="ar-IQ" sz="2400" dirty="0">
                <a:solidFill>
                  <a:srgbClr val="000000"/>
                </a:solidFill>
              </a:rPr>
              <a:t>) لدرس واحد من محتوى هذه الوحدة. يجب أن يكون نموذج الأختبار:</a:t>
            </a:r>
          </a:p>
          <a:p>
            <a:pPr algn="r" rtl="1"/>
            <a:endParaRPr lang="ar-IQ" sz="2400" dirty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00000"/>
                </a:solidFill>
              </a:rPr>
              <a:t>تقويمي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400" dirty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00000"/>
                </a:solidFill>
              </a:rPr>
              <a:t>نهائي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400" dirty="0">
              <a:solidFill>
                <a:srgbClr val="00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rgbClr val="000000"/>
                </a:solidFill>
              </a:rPr>
              <a:t>يتماشى مع الهدف التعليمي للجلسة / الوحدة</a:t>
            </a:r>
            <a:endParaRPr lang="en-US" sz="24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31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56100"/>
          </a:xfrm>
          <a:prstGeom prst="rect">
            <a:avLst/>
          </a:prstGeom>
          <a:solidFill>
            <a:srgbClr val="098B8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9767" y="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أهم ما تعلمناه في هذا الوحدة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1314013"/>
            <a:ext cx="8089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أفضل الممارسات: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استخدم التقييم التقويمي بقدر ما تستطيع لتوجيه عملية التعلّم.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استخدم التقييم النهائي بشكل أقل تكرارًا لتقييم تحصيل الطلبة.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صمّم محتوى التقييم الذي يتوافق مع الهدف (او الأهداف) التعليمية التي يُراد تقييمها.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قم بإعطاء ملاحظاتك ليتمكن الطلبة من الإستفادة منها.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37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4FD59-AF5E-40F0-9F60-B6D5FB4B5E8B}"/>
              </a:ext>
            </a:extLst>
          </p:cNvPr>
          <p:cNvSpPr/>
          <p:nvPr/>
        </p:nvSpPr>
        <p:spPr>
          <a:xfrm>
            <a:off x="0" y="0"/>
            <a:ext cx="6427960" cy="5072063"/>
          </a:xfrm>
          <a:prstGeom prst="rect">
            <a:avLst/>
          </a:prstGeom>
          <a:solidFill>
            <a:srgbClr val="07525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679950" y="704850"/>
            <a:ext cx="4000500" cy="2198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91670" y="1826959"/>
            <a:ext cx="4451109" cy="181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600" b="1" dirty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أسئلة؟</a:t>
            </a:r>
          </a:p>
          <a:p>
            <a:pPr algn="r" rtl="1"/>
            <a:endParaRPr lang="ar-IQ" sz="20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  <a:p>
            <a:pPr algn="ctr" rtl="1"/>
            <a:r>
              <a:rPr lang="ar-IQ" sz="3600" b="1" dirty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تعليق؟</a:t>
            </a:r>
            <a:endParaRPr lang="en-US" sz="36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pic>
        <p:nvPicPr>
          <p:cNvPr id="2050" name="Picture 2" descr="Rodin,-The-Thinker - VMFA Press Room">
            <a:extLst>
              <a:ext uri="{FF2B5EF4-FFF2-40B4-BE49-F238E27FC236}">
                <a16:creationId xmlns:a16="http://schemas.microsoft.com/office/drawing/2014/main" id="{6607A011-FE16-492A-A583-81D17C08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159401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6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9950" y="1536671"/>
            <a:ext cx="416528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/>
              <a:buChar char="•"/>
            </a:pPr>
            <a:r>
              <a:rPr lang="ar-IQ" dirty="0">
                <a:solidFill>
                  <a:srgbClr val="082C2D"/>
                </a:solidFill>
                <a:latin typeface="Arial Regular" charset="0"/>
                <a:cs typeface="Arial Regular" charset="0"/>
              </a:rPr>
              <a:t>القسم الثاني ...</a:t>
            </a:r>
            <a:endParaRPr lang="en-US" dirty="0">
              <a:solidFill>
                <a:srgbClr val="082C2D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4FD59-AF5E-40F0-9F60-B6D5FB4B5E8B}"/>
              </a:ext>
            </a:extLst>
          </p:cNvPr>
          <p:cNvSpPr/>
          <p:nvPr/>
        </p:nvSpPr>
        <p:spPr>
          <a:xfrm>
            <a:off x="0" y="-1"/>
            <a:ext cx="4272323" cy="5072063"/>
          </a:xfrm>
          <a:prstGeom prst="rect">
            <a:avLst/>
          </a:prstGeom>
          <a:solidFill>
            <a:srgbClr val="07525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4679950" y="704850"/>
            <a:ext cx="4000500" cy="21981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91671" y="1826959"/>
            <a:ext cx="350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3400" b="1" dirty="0">
                <a:solidFill>
                  <a:schemeClr val="bg1"/>
                </a:solidFill>
                <a:latin typeface="Arial Regular" charset="0"/>
                <a:ea typeface="Arial" charset="0"/>
                <a:cs typeface="Arial Regular" charset="0"/>
              </a:rPr>
              <a:t>What’s Next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1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74172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المقدمة:</a:t>
            </a:r>
            <a:r>
              <a:rPr lang="en-US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 </a:t>
            </a:r>
            <a:r>
              <a:rPr lang="ar-IQ" sz="3400" b="1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وجهات </a:t>
            </a:r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النظر حول التقييم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33400" y="931422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F61C23DA-2E52-4646-8D24-D69C2B9D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7" y="1086400"/>
            <a:ext cx="6415779" cy="36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2C65B3F-278D-45E7-A0F1-52152BD434FA}"/>
              </a:ext>
            </a:extLst>
          </p:cNvPr>
          <p:cNvSpPr/>
          <p:nvPr/>
        </p:nvSpPr>
        <p:spPr>
          <a:xfrm>
            <a:off x="2763982" y="1579418"/>
            <a:ext cx="883227" cy="529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5113BD-4BD2-44AD-83F2-615AED880BB3}"/>
              </a:ext>
            </a:extLst>
          </p:cNvPr>
          <p:cNvSpPr/>
          <p:nvPr/>
        </p:nvSpPr>
        <p:spPr>
          <a:xfrm>
            <a:off x="5496793" y="1241378"/>
            <a:ext cx="1070262" cy="5917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1AFB5-DDF9-41ED-95C0-F4B54FE7E53A}"/>
              </a:ext>
            </a:extLst>
          </p:cNvPr>
          <p:cNvSpPr txBox="1"/>
          <p:nvPr/>
        </p:nvSpPr>
        <p:spPr>
          <a:xfrm>
            <a:off x="5496793" y="1327007"/>
            <a:ext cx="105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ثلاثة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3584F-D063-4BAB-8FFB-CFCC36558C07}"/>
              </a:ext>
            </a:extLst>
          </p:cNvPr>
          <p:cNvSpPr txBox="1"/>
          <p:nvPr/>
        </p:nvSpPr>
        <p:spPr>
          <a:xfrm>
            <a:off x="2613313" y="1631106"/>
            <a:ext cx="118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000" b="1" dirty="0"/>
              <a:t>كلا، أربعة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9395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7BC235-DF51-4FA2-BB4B-8182FC21243E}"/>
              </a:ext>
            </a:extLst>
          </p:cNvPr>
          <p:cNvSpPr/>
          <p:nvPr/>
        </p:nvSpPr>
        <p:spPr>
          <a:xfrm>
            <a:off x="5063778" y="0"/>
            <a:ext cx="4080222" cy="5072063"/>
          </a:xfrm>
          <a:prstGeom prst="rect">
            <a:avLst/>
          </a:prstGeom>
          <a:solidFill>
            <a:srgbClr val="009B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1359" y="2021755"/>
            <a:ext cx="23250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/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أهداف الجلسة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066" y="280555"/>
            <a:ext cx="4023926" cy="40934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2000" dirty="0">
                <a:solidFill>
                  <a:srgbClr val="082C2D"/>
                </a:solidFill>
                <a:latin typeface="Arial"/>
                <a:cs typeface="Arial"/>
              </a:rPr>
              <a:t>في نهاية هذه الجلسة ، ستتمكن من ...</a:t>
            </a:r>
          </a:p>
          <a:p>
            <a:pPr algn="r" rtl="1"/>
            <a:endParaRPr lang="ar-IQ" sz="2000" dirty="0">
              <a:solidFill>
                <a:srgbClr val="082C2D"/>
              </a:solidFill>
              <a:latin typeface="Arial"/>
              <a:cs typeface="Arial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latin typeface="Arial"/>
                <a:cs typeface="Arial"/>
              </a:rPr>
              <a:t>وصف أفضل الممارسات لتقييم المتعلّم في الدورات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latin typeface="Arial"/>
                <a:cs typeface="Arial"/>
              </a:rPr>
              <a:t>تحديد مجموعة متنوعة من أنواع التقييم والمنصات المستخدمة لتقييم التعلّم عبر الإنترنت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latin typeface="Arial"/>
                <a:cs typeface="Arial"/>
              </a:rPr>
              <a:t>تحديد أنواع التقييم المناسبة بناءً على أهداف التعلم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latin typeface="Arial"/>
                <a:cs typeface="Arial"/>
              </a:rPr>
              <a:t>وصف العناصر الأساسية لملاحظات الأستاذ الفعّالة والذي يحسن تعلّم الطلبة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latin typeface="Arial"/>
                <a:cs typeface="Arial"/>
              </a:rPr>
              <a:t>تطبيق المهارات: أنشاء اختبار قصير لدرس واحد من هذه الوحدة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3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7BC235-DF51-4FA2-BB4B-8182FC21243E}"/>
              </a:ext>
            </a:extLst>
          </p:cNvPr>
          <p:cNvSpPr/>
          <p:nvPr/>
        </p:nvSpPr>
        <p:spPr>
          <a:xfrm>
            <a:off x="5063778" y="0"/>
            <a:ext cx="4080222" cy="5072063"/>
          </a:xfrm>
          <a:prstGeom prst="rect">
            <a:avLst/>
          </a:prstGeom>
          <a:solidFill>
            <a:srgbClr val="009BA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41359" y="1957913"/>
            <a:ext cx="23250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ctr"/>
            <a:r>
              <a:rPr lang="ar-IQ" sz="3400" b="1" dirty="0">
                <a:solidFill>
                  <a:schemeClr val="bg1"/>
                </a:solidFill>
                <a:latin typeface="Arial Regular"/>
                <a:ea typeface="Arial" charset="0"/>
                <a:cs typeface="Arial Regular" charset="0"/>
              </a:rPr>
              <a:t>ملخص الجلسة</a:t>
            </a:r>
            <a:endParaRPr lang="en-US" sz="3400" b="1" dirty="0">
              <a:solidFill>
                <a:schemeClr val="bg1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929" y="832267"/>
            <a:ext cx="402392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ea typeface="Arial" charset="0"/>
                <a:cs typeface="Arial" charset="0"/>
              </a:rPr>
              <a:t>المناهج التقليدية والتحديات الحديثة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ea typeface="Arial" charset="0"/>
                <a:cs typeface="Arial" charset="0"/>
              </a:rPr>
              <a:t>التقييم التقويمي والنهائي</a:t>
            </a:r>
            <a:endParaRPr lang="ar-IQ" sz="36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ea typeface="Arial" charset="0"/>
                <a:cs typeface="Arial" charset="0"/>
              </a:rPr>
              <a:t>مواءمة التقييم مع أهداف التعلّم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ea typeface="Arial" charset="0"/>
                <a:cs typeface="Arial" charset="0"/>
              </a:rPr>
              <a:t>ملاحظات الأستاذ الفعّالة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00000"/>
                </a:solidFill>
                <a:ea typeface="Arial" charset="0"/>
                <a:cs typeface="Arial" charset="0"/>
              </a:rPr>
              <a:t>تطبيق المهارات</a:t>
            </a:r>
            <a:endParaRPr lang="en-US" sz="20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73A79A-0BED-476E-B99F-D8AA2EDFD892}"/>
              </a:ext>
            </a:extLst>
          </p:cNvPr>
          <p:cNvCxnSpPr>
            <a:cxnSpLocks/>
          </p:cNvCxnSpPr>
          <p:nvPr/>
        </p:nvCxnSpPr>
        <p:spPr>
          <a:xfrm>
            <a:off x="4815840" y="954206"/>
            <a:ext cx="0" cy="3785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7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1. الطرق التقليدية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32385" y="989657"/>
            <a:ext cx="3948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الامتحانات الشفوية والخطية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شروط القبول والتخرج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زيادة استخدام الكتب المدرسية وتوفرها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الصناعة + قانون التعليم البريطاني 1870</a:t>
            </a: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تطوّر المناهج والاختبارات الموحدة</a:t>
            </a:r>
            <a:endParaRPr lang="en-US" sz="2000" dirty="0">
              <a:solidFill>
                <a:srgbClr val="082C2D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006BA91-56B6-4DC6-ACEC-34EFEF6C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3" y="863600"/>
            <a:ext cx="2917400" cy="395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F70DFA-06F5-4396-A03A-202DAF677013}"/>
              </a:ext>
            </a:extLst>
          </p:cNvPr>
          <p:cNvCxnSpPr>
            <a:cxnSpLocks/>
          </p:cNvCxnSpPr>
          <p:nvPr/>
        </p:nvCxnSpPr>
        <p:spPr>
          <a:xfrm>
            <a:off x="8378768" y="989657"/>
            <a:ext cx="0" cy="2745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14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التحديات الحديثة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59133" y="1011575"/>
            <a:ext cx="38213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نظرية التعليم المصرفي  (باولو فريري ، 1968):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المعلم بصفته "مصرفي"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"إيداع" مستمر في "حسابات" الطلبة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التقييم = رصيد الحساب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نموذج المعاملات</a:t>
            </a:r>
            <a:endParaRPr lang="en-US" sz="2000" dirty="0">
              <a:solidFill>
                <a:srgbClr val="082C2D"/>
              </a:solidFill>
              <a:ea typeface="Arial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5AB06D-A328-482D-ACC4-2515A889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923037"/>
            <a:ext cx="4167658" cy="29640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097D3-746F-4542-A70F-6D1C2411F421}"/>
              </a:ext>
            </a:extLst>
          </p:cNvPr>
          <p:cNvCxnSpPr>
            <a:cxnSpLocks/>
          </p:cNvCxnSpPr>
          <p:nvPr/>
        </p:nvCxnSpPr>
        <p:spPr>
          <a:xfrm>
            <a:off x="8679294" y="1613919"/>
            <a:ext cx="0" cy="22731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1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نظريات التقييم الحديثة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47998" y="978635"/>
            <a:ext cx="480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رسمية مقابل غير رسمية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الكفاءة (المعرفة) مقابل الأداء (العمل)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الدليل على التعلّم مقابل نتائج الاختبار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IQ" sz="2000" dirty="0">
              <a:solidFill>
                <a:srgbClr val="082C2D"/>
              </a:solidFill>
              <a:ea typeface="Arial" charset="0"/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IQ" sz="2000" dirty="0">
                <a:solidFill>
                  <a:srgbClr val="082C2D"/>
                </a:solidFill>
                <a:ea typeface="Arial" charset="0"/>
                <a:cs typeface="Arial" charset="0"/>
              </a:rPr>
              <a:t>المقياس العلمي مقابل نقاشات حول صحة فرضيةٍ ما</a:t>
            </a:r>
            <a:endParaRPr lang="en-US" sz="2000" dirty="0">
              <a:solidFill>
                <a:srgbClr val="082C2D"/>
              </a:solidFill>
              <a:ea typeface="Arial" charset="0"/>
              <a:cs typeface="Arial" charset="0"/>
            </a:endParaRPr>
          </a:p>
        </p:txBody>
      </p:sp>
      <p:pic>
        <p:nvPicPr>
          <p:cNvPr id="3074" name="Picture 2" descr="Gatekeeping - SJWiki">
            <a:extLst>
              <a:ext uri="{FF2B5EF4-FFF2-40B4-BE49-F238E27FC236}">
                <a16:creationId xmlns:a16="http://schemas.microsoft.com/office/drawing/2014/main" id="{0BE27013-B92E-4EB3-BA97-2EA1D2B3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1" y="1052604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533400" y="6350"/>
            <a:ext cx="8077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pPr algn="r" rtl="1"/>
            <a:r>
              <a:rPr lang="ar-IQ" sz="3400" b="1" dirty="0">
                <a:solidFill>
                  <a:srgbClr val="009BA0"/>
                </a:solidFill>
                <a:latin typeface="Arial Regular" charset="0"/>
                <a:ea typeface="Arial" charset="0"/>
                <a:cs typeface="Arial Regular" charset="0"/>
              </a:rPr>
              <a:t>2. التقييم التقويمي والنهائي</a:t>
            </a:r>
            <a:endParaRPr lang="en-US" sz="3400" b="1" dirty="0">
              <a:solidFill>
                <a:srgbClr val="009BA0"/>
              </a:solidFill>
              <a:latin typeface="Arial Regular" charset="0"/>
              <a:ea typeface="Arial" charset="0"/>
              <a:cs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72063"/>
            <a:ext cx="9144000" cy="77742"/>
          </a:xfrm>
          <a:prstGeom prst="rect">
            <a:avLst/>
          </a:prstGeom>
          <a:solidFill>
            <a:srgbClr val="43B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590567" y="654050"/>
            <a:ext cx="8089883" cy="44450"/>
          </a:xfrm>
          <a:prstGeom prst="line">
            <a:avLst/>
          </a:prstGeom>
          <a:ln w="12700" cmpd="sng">
            <a:solidFill>
              <a:srgbClr val="009B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567" y="954206"/>
            <a:ext cx="8089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82C2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0" name="Picture 2" descr="Formative vs. Summative Assessments - Novak Educational Consulting">
            <a:extLst>
              <a:ext uri="{FF2B5EF4-FFF2-40B4-BE49-F238E27FC236}">
                <a16:creationId xmlns:a16="http://schemas.microsoft.com/office/drawing/2014/main" id="{03FEB9B1-D00E-4CE3-8550-B9CF79A8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5" y="1354316"/>
            <a:ext cx="5929312" cy="33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013521-93A8-428F-B540-045A5602AA50}"/>
              </a:ext>
            </a:extLst>
          </p:cNvPr>
          <p:cNvSpPr/>
          <p:nvPr/>
        </p:nvSpPr>
        <p:spPr>
          <a:xfrm>
            <a:off x="4707080" y="2760925"/>
            <a:ext cx="2763983" cy="1728525"/>
          </a:xfrm>
          <a:custGeom>
            <a:avLst/>
            <a:gdLst>
              <a:gd name="connsiteX0" fmla="*/ 0 w 2639292"/>
              <a:gd name="connsiteY0" fmla="*/ 0 h 1728525"/>
              <a:gd name="connsiteX1" fmla="*/ 2639292 w 2639292"/>
              <a:gd name="connsiteY1" fmla="*/ 0 h 1728525"/>
              <a:gd name="connsiteX2" fmla="*/ 2639292 w 2639292"/>
              <a:gd name="connsiteY2" fmla="*/ 1728525 h 1728525"/>
              <a:gd name="connsiteX3" fmla="*/ 0 w 2639292"/>
              <a:gd name="connsiteY3" fmla="*/ 1728525 h 1728525"/>
              <a:gd name="connsiteX4" fmla="*/ 0 w 2639292"/>
              <a:gd name="connsiteY4" fmla="*/ 0 h 1728525"/>
              <a:gd name="connsiteX0" fmla="*/ 124691 w 2763983"/>
              <a:gd name="connsiteY0" fmla="*/ 0 h 1728525"/>
              <a:gd name="connsiteX1" fmla="*/ 2763983 w 2763983"/>
              <a:gd name="connsiteY1" fmla="*/ 0 h 1728525"/>
              <a:gd name="connsiteX2" fmla="*/ 2763983 w 2763983"/>
              <a:gd name="connsiteY2" fmla="*/ 1728525 h 1728525"/>
              <a:gd name="connsiteX3" fmla="*/ 0 w 2763983"/>
              <a:gd name="connsiteY3" fmla="*/ 1728525 h 1728525"/>
              <a:gd name="connsiteX4" fmla="*/ 124691 w 2763983"/>
              <a:gd name="connsiteY4" fmla="*/ 0 h 172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983" h="1728525">
                <a:moveTo>
                  <a:pt x="124691" y="0"/>
                </a:moveTo>
                <a:lnTo>
                  <a:pt x="2763983" y="0"/>
                </a:lnTo>
                <a:lnTo>
                  <a:pt x="2763983" y="1728525"/>
                </a:lnTo>
                <a:lnTo>
                  <a:pt x="0" y="1728525"/>
                </a:lnTo>
                <a:lnTo>
                  <a:pt x="1246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8DCDA-E4FD-4615-B225-A65D6C787C99}"/>
              </a:ext>
            </a:extLst>
          </p:cNvPr>
          <p:cNvSpPr/>
          <p:nvPr/>
        </p:nvSpPr>
        <p:spPr>
          <a:xfrm>
            <a:off x="4886804" y="2353604"/>
            <a:ext cx="2763983" cy="285879"/>
          </a:xfrm>
          <a:custGeom>
            <a:avLst/>
            <a:gdLst>
              <a:gd name="connsiteX0" fmla="*/ 0 w 2404534"/>
              <a:gd name="connsiteY0" fmla="*/ 0 h 218146"/>
              <a:gd name="connsiteX1" fmla="*/ 2404534 w 2404534"/>
              <a:gd name="connsiteY1" fmla="*/ 0 h 218146"/>
              <a:gd name="connsiteX2" fmla="*/ 2404534 w 2404534"/>
              <a:gd name="connsiteY2" fmla="*/ 218146 h 218146"/>
              <a:gd name="connsiteX3" fmla="*/ 0 w 2404534"/>
              <a:gd name="connsiteY3" fmla="*/ 218146 h 218146"/>
              <a:gd name="connsiteX4" fmla="*/ 0 w 2404534"/>
              <a:gd name="connsiteY4" fmla="*/ 0 h 218146"/>
              <a:gd name="connsiteX0" fmla="*/ 0 w 2562579"/>
              <a:gd name="connsiteY0" fmla="*/ 0 h 285879"/>
              <a:gd name="connsiteX1" fmla="*/ 2404534 w 2562579"/>
              <a:gd name="connsiteY1" fmla="*/ 0 h 285879"/>
              <a:gd name="connsiteX2" fmla="*/ 2562579 w 2562579"/>
              <a:gd name="connsiteY2" fmla="*/ 285879 h 285879"/>
              <a:gd name="connsiteX3" fmla="*/ 0 w 2562579"/>
              <a:gd name="connsiteY3" fmla="*/ 218146 h 285879"/>
              <a:gd name="connsiteX4" fmla="*/ 0 w 2562579"/>
              <a:gd name="connsiteY4" fmla="*/ 0 h 28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579" h="285879">
                <a:moveTo>
                  <a:pt x="0" y="0"/>
                </a:moveTo>
                <a:lnTo>
                  <a:pt x="2404534" y="0"/>
                </a:lnTo>
                <a:lnTo>
                  <a:pt x="2562579" y="285879"/>
                </a:lnTo>
                <a:lnTo>
                  <a:pt x="0" y="2181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5ECD9-3509-4DE6-9ECE-1D4F17467A89}"/>
              </a:ext>
            </a:extLst>
          </p:cNvPr>
          <p:cNvSpPr txBox="1"/>
          <p:nvPr/>
        </p:nvSpPr>
        <p:spPr>
          <a:xfrm rot="162835">
            <a:off x="4971287" y="2099784"/>
            <a:ext cx="259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000" b="1" dirty="0"/>
              <a:t>التقييــم النهائــي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D7EDB-B381-4487-AED7-C2EC039F442D}"/>
              </a:ext>
            </a:extLst>
          </p:cNvPr>
          <p:cNvSpPr txBox="1"/>
          <p:nvPr/>
        </p:nvSpPr>
        <p:spPr>
          <a:xfrm rot="154726">
            <a:off x="3647639" y="2700588"/>
            <a:ext cx="276398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IQ" b="1" dirty="0"/>
              <a:t>التقييــم التقويمـــي</a:t>
            </a:r>
          </a:p>
          <a:p>
            <a:pPr algn="r" rtl="1">
              <a:lnSpc>
                <a:spcPct val="150000"/>
              </a:lnSpc>
            </a:pPr>
            <a:r>
              <a:rPr lang="ar-IQ" b="1" dirty="0"/>
              <a:t>التقييــم التقويمـــي</a:t>
            </a:r>
          </a:p>
          <a:p>
            <a:pPr algn="r" rtl="1">
              <a:lnSpc>
                <a:spcPct val="150000"/>
              </a:lnSpc>
            </a:pPr>
            <a:r>
              <a:rPr lang="ar-IQ" b="1" dirty="0"/>
              <a:t>التقييــم التقويمـــي</a:t>
            </a:r>
          </a:p>
          <a:p>
            <a:pPr algn="r" rtl="1">
              <a:lnSpc>
                <a:spcPct val="150000"/>
              </a:lnSpc>
            </a:pPr>
            <a:r>
              <a:rPr lang="ar-IQ" b="1" dirty="0"/>
              <a:t>التقييــم التقويمـــي</a:t>
            </a:r>
          </a:p>
          <a:p>
            <a:pPr algn="r" rtl="1"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244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76D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749d9fd7964c3d86bb1c9586d8ef0c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Iraq</TermName>
          <TermId xmlns="http://schemas.microsoft.com/office/infopath/2007/PartnerControls">ac59c231-9f26-4c18-8841-6bfb5271b5a0</TermId>
        </TermInfo>
      </Terms>
    </m0749d9fd7964c3d86bb1c9586d8ef0c>
    <ed01322c547a4dd2908926ace3166475 xmlns="03998e33-bf9e-4dc3-96ba-2cbff5dd88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3049</TermName>
          <TermId xmlns="http://schemas.microsoft.com/office/infopath/2007/PartnerControls">867cb341-23ac-4caa-8291-3a5e9176f1dd</TermId>
        </TermInfo>
      </Terms>
    </ed01322c547a4dd2908926ace3166475>
    <TaxCatchAll xmlns="03998e33-bf9e-4dc3-96ba-2cbff5dd88e2">
      <Value>1</Value>
      <Value>6</Value>
    </TaxCatchAll>
    <SharedWithUsers xmlns="03998e33-bf9e-4dc3-96ba-2cbff5dd88e2">
      <UserInfo>
        <DisplayName>Ammar Waleed Alani</DisplayName>
        <AccountId>15</AccountId>
        <AccountType/>
      </UserInfo>
      <UserInfo>
        <DisplayName>Lori Mason</DisplayName>
        <AccountId>12</AccountId>
        <AccountType/>
      </UserInfo>
      <UserInfo>
        <DisplayName>Lindsey Powers</DisplayName>
        <AccountId>25</AccountId>
        <AccountType/>
      </UserInfo>
      <UserInfo>
        <DisplayName>Stanley Currier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170753063374389A59228429CC102" ma:contentTypeVersion="17" ma:contentTypeDescription="Create a new document." ma:contentTypeScope="" ma:versionID="04a12b5f73d3f50957748918b3199591">
  <xsd:schema xmlns:xsd="http://www.w3.org/2001/XMLSchema" xmlns:xs="http://www.w3.org/2001/XMLSchema" xmlns:p="http://schemas.microsoft.com/office/2006/metadata/properties" xmlns:ns2="bd0c619f-6be1-405c-9b81-967050b6419b" xmlns:ns3="03998e33-bf9e-4dc3-96ba-2cbff5dd88e2" targetNamespace="http://schemas.microsoft.com/office/2006/metadata/properties" ma:root="true" ma:fieldsID="a2be92ddff27dfd0a6f14b7f7ec0a76f" ns2:_="" ns3:_="">
    <xsd:import namespace="bd0c619f-6be1-405c-9b81-967050b6419b"/>
    <xsd:import namespace="03998e33-bf9e-4dc3-96ba-2cbff5dd8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m0749d9fd7964c3d86bb1c9586d8ef0c" minOccurs="0"/>
                <xsd:element ref="ns3:TaxCatchAll" minOccurs="0"/>
                <xsd:element ref="ns3:ed01322c547a4dd2908926ace3166475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c619f-6be1-405c-9b81-967050b64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98e33-bf9e-4dc3-96ba-2cbff5dd8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m0749d9fd7964c3d86bb1c9586d8ef0c" ma:index="19" nillable="true" ma:taxonomy="true" ma:internalName="m0749d9fd7964c3d86bb1c9586d8ef0c" ma:taxonomyFieldName="Country" ma:displayName="Country" ma:default="1;#Iraq|ac59c231-9f26-4c18-8841-6bfb5271b5a0" ma:fieldId="{60749d9f-d796-4c3d-86bb-1c9586d8ef0c}" ma:sspId="fe952b0e-87b1-4651-bd97-4ae9bbb31ca5" ma:termSetId="1aae8845-0c15-4b09-8c7f-8bc1846b1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7da6ccff-11f7-4843-9d2e-94b16dd372dc}" ma:internalName="TaxCatchAll" ma:showField="CatchAllData" ma:web="03998e33-bf9e-4dc3-96ba-2cbff5dd8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01322c547a4dd2908926ace3166475" ma:index="22" nillable="true" ma:taxonomy="true" ma:internalName="ed01322c547a4dd2908926ace3166475" ma:taxonomyFieldName="Program" ma:displayName="Program" ma:default="" ma:fieldId="{ed01322c-547a-4dd2-9089-26ace3166475}" ma:sspId="fe952b0e-87b1-4651-bd97-4ae9bbb31ca5" ma:termSetId="77eb5a22-eacd-4a56-8e87-3b6b85d80e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0D5C0-6E8D-4B35-8B52-284DEAD2DEA5}">
  <ds:schemaRefs>
    <ds:schemaRef ds:uri="bd0c619f-6be1-405c-9b81-967050b6419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03998e33-bf9e-4dc3-96ba-2cbff5dd88e2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F447C9-0752-4329-A677-E1D18EA9E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c619f-6be1-405c-9b81-967050b6419b"/>
    <ds:schemaRef ds:uri="03998e33-bf9e-4dc3-96ba-2cbff5dd8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CC77FB-1E1E-4A38-AB6C-D888B57639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75890</TotalTime>
  <Words>705</Words>
  <Application>Microsoft Office PowerPoint</Application>
  <PresentationFormat>On-screen Show (16:9)</PresentationFormat>
  <Paragraphs>219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arial</vt:lpstr>
      <vt:lpstr>arial</vt:lpstr>
      <vt:lpstr>Arial Regular</vt:lpstr>
      <vt:lpstr>Calibri</vt:lpstr>
      <vt:lpstr>Courier New</vt:lpstr>
      <vt:lpstr>Franklin Gothic Medium</vt:lpstr>
      <vt:lpstr>Futura LT Book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Sketch 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eng</cp:lastModifiedBy>
  <cp:revision>1133</cp:revision>
  <cp:lastPrinted>2016-10-11T18:13:18Z</cp:lastPrinted>
  <dcterms:created xsi:type="dcterms:W3CDTF">2013-04-14T18:18:29Z</dcterms:created>
  <dcterms:modified xsi:type="dcterms:W3CDTF">2020-05-17T16:23:20Z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0x01010045F170753063374389A59228429CC102</vt:lpwstr>
  </property>
  <property fmtid="{D5CDD505-2E9C-101B-9397-08002B2CF9AE}" pid="3" name="Program">
    <vt:lpwstr>6;#3049|867cb341-23ac-4caa-8291-3a5e9176f1dd</vt:lpwstr>
  </property>
  <property fmtid="{D5CDD505-2E9C-101B-9397-08002B2CF9AE}" pid="4" name="Country">
    <vt:lpwstr>1;#Iraq|ac59c231-9f26-4c18-8841-6bfb5271b5a0</vt:lpwstr>
  </property>
</Properties>
</file>