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582" r:id="rId5"/>
    <p:sldId id="613" r:id="rId6"/>
    <p:sldId id="589" r:id="rId7"/>
    <p:sldId id="588" r:id="rId8"/>
    <p:sldId id="587" r:id="rId9"/>
    <p:sldId id="598" r:id="rId10"/>
    <p:sldId id="599" r:id="rId11"/>
    <p:sldId id="590" r:id="rId12"/>
    <p:sldId id="601" r:id="rId13"/>
    <p:sldId id="591" r:id="rId14"/>
    <p:sldId id="593" r:id="rId15"/>
    <p:sldId id="594" r:id="rId16"/>
    <p:sldId id="576" r:id="rId17"/>
    <p:sldId id="592" r:id="rId18"/>
    <p:sldId id="596" r:id="rId19"/>
    <p:sldId id="611" r:id="rId20"/>
    <p:sldId id="614" r:id="rId21"/>
    <p:sldId id="615" r:id="rId22"/>
    <p:sldId id="616" r:id="rId23"/>
    <p:sldId id="604" r:id="rId24"/>
    <p:sldId id="600" r:id="rId25"/>
    <p:sldId id="602" r:id="rId26"/>
    <p:sldId id="595" r:id="rId27"/>
    <p:sldId id="603" r:id="rId28"/>
    <p:sldId id="609" r:id="rId29"/>
    <p:sldId id="612" r:id="rId30"/>
    <p:sldId id="610" r:id="rId31"/>
    <p:sldId id="606" r:id="rId32"/>
    <p:sldId id="607" r:id="rId33"/>
    <p:sldId id="577" r:id="rId34"/>
    <p:sldId id="608" r:id="rId35"/>
    <p:sldId id="565" r:id="rId36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57C9B7A-0BD7-E947-88A5-5DD01A124AFA}">
          <p14:sldIdLst/>
        </p14:section>
        <p14:section name="Click to add subtitle" id="{60E2B722-38A6-A04F-AC65-E82791577859}">
          <p14:sldIdLst>
            <p14:sldId id="582"/>
            <p14:sldId id="613"/>
            <p14:sldId id="589"/>
            <p14:sldId id="588"/>
            <p14:sldId id="587"/>
            <p14:sldId id="598"/>
            <p14:sldId id="599"/>
            <p14:sldId id="590"/>
            <p14:sldId id="601"/>
            <p14:sldId id="591"/>
            <p14:sldId id="593"/>
            <p14:sldId id="594"/>
            <p14:sldId id="576"/>
            <p14:sldId id="592"/>
            <p14:sldId id="596"/>
            <p14:sldId id="611"/>
            <p14:sldId id="614"/>
            <p14:sldId id="615"/>
            <p14:sldId id="616"/>
            <p14:sldId id="604"/>
            <p14:sldId id="600"/>
            <p14:sldId id="602"/>
            <p14:sldId id="595"/>
            <p14:sldId id="603"/>
            <p14:sldId id="609"/>
            <p14:sldId id="612"/>
            <p14:sldId id="610"/>
            <p14:sldId id="606"/>
            <p14:sldId id="607"/>
            <p14:sldId id="577"/>
            <p14:sldId id="608"/>
            <p14:sldId id="5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0">
          <p15:clr>
            <a:srgbClr val="A4A3A4"/>
          </p15:clr>
        </p15:guide>
        <p15:guide id="2" orient="horz" pos="2288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pos="328">
          <p15:clr>
            <a:srgbClr val="A4A3A4"/>
          </p15:clr>
        </p15:guide>
        <p15:guide id="5" pos="5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591CF0"/>
    <a:srgbClr val="098B8E"/>
    <a:srgbClr val="009BA0"/>
    <a:srgbClr val="000000"/>
    <a:srgbClr val="082C2D"/>
    <a:srgbClr val="075254"/>
    <a:srgbClr val="99B83C"/>
    <a:srgbClr val="AFD53B"/>
    <a:srgbClr val="376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6151B-0543-430A-B4D4-5D2C07BA766A}" v="61" dt="2020-05-04T18:23:51.961"/>
    <p1510:client id="{7BC6BE8A-2F65-4F80-B03F-3879D4A7AE01}" v="2" dt="2020-05-04T18:24:30.027"/>
    <p1510:client id="{8DCFDCA2-D48F-F26A-5AE1-A990F28D23F2}" v="243" dt="2020-05-04T12:20:12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900"/>
        <p:guide orient="horz" pos="2288"/>
        <p:guide orient="horz" pos="1008"/>
        <p:guide pos="328"/>
        <p:guide pos="54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ley Currier" userId="62b8aaa8-5ce6-4197-b882-9703622d5d75" providerId="ADAL" clId="{4C36151B-0543-430A-B4D4-5D2C07BA766A}"/>
    <pc:docChg chg="undo custSel modSld">
      <pc:chgData name="Stanley Currier" userId="62b8aaa8-5ce6-4197-b882-9703622d5d75" providerId="ADAL" clId="{4C36151B-0543-430A-B4D4-5D2C07BA766A}" dt="2020-05-04T18:23:51.962" v="60" actId="20577"/>
      <pc:docMkLst>
        <pc:docMk/>
      </pc:docMkLst>
      <pc:sldChg chg="modSp mod">
        <pc:chgData name="Stanley Currier" userId="62b8aaa8-5ce6-4197-b882-9703622d5d75" providerId="ADAL" clId="{4C36151B-0543-430A-B4D4-5D2C07BA766A}" dt="2020-05-04T18:23:08.840" v="50" actId="20577"/>
        <pc:sldMkLst>
          <pc:docMk/>
          <pc:sldMk cId="2098002017" sldId="590"/>
        </pc:sldMkLst>
        <pc:spChg chg="mod">
          <ac:chgData name="Stanley Currier" userId="62b8aaa8-5ce6-4197-b882-9703622d5d75" providerId="ADAL" clId="{4C36151B-0543-430A-B4D4-5D2C07BA766A}" dt="2020-05-04T18:23:08.840" v="50" actId="20577"/>
          <ac:spMkLst>
            <pc:docMk/>
            <pc:sldMk cId="2098002017" sldId="590"/>
            <ac:spMk id="13" creationId="{00000000-0000-0000-0000-000000000000}"/>
          </ac:spMkLst>
        </pc:spChg>
      </pc:sldChg>
      <pc:sldChg chg="modSp mod">
        <pc:chgData name="Stanley Currier" userId="62b8aaa8-5ce6-4197-b882-9703622d5d75" providerId="ADAL" clId="{4C36151B-0543-430A-B4D4-5D2C07BA766A}" dt="2020-05-04T18:21:47.237" v="8" actId="20577"/>
        <pc:sldMkLst>
          <pc:docMk/>
          <pc:sldMk cId="142816993" sldId="613"/>
        </pc:sldMkLst>
        <pc:spChg chg="mod">
          <ac:chgData name="Stanley Currier" userId="62b8aaa8-5ce6-4197-b882-9703622d5d75" providerId="ADAL" clId="{4C36151B-0543-430A-B4D4-5D2C07BA766A}" dt="2020-05-04T18:21:47.237" v="8" actId="20577"/>
          <ac:spMkLst>
            <pc:docMk/>
            <pc:sldMk cId="142816993" sldId="613"/>
            <ac:spMk id="13" creationId="{00000000-0000-0000-0000-000000000000}"/>
          </ac:spMkLst>
        </pc:spChg>
      </pc:sldChg>
      <pc:sldChg chg="modSp mod">
        <pc:chgData name="Stanley Currier" userId="62b8aaa8-5ce6-4197-b882-9703622d5d75" providerId="ADAL" clId="{4C36151B-0543-430A-B4D4-5D2C07BA766A}" dt="2020-05-04T18:23:16.476" v="52" actId="20577"/>
        <pc:sldMkLst>
          <pc:docMk/>
          <pc:sldMk cId="872423824" sldId="614"/>
        </pc:sldMkLst>
        <pc:spChg chg="mod">
          <ac:chgData name="Stanley Currier" userId="62b8aaa8-5ce6-4197-b882-9703622d5d75" providerId="ADAL" clId="{4C36151B-0543-430A-B4D4-5D2C07BA766A}" dt="2020-05-04T18:23:16.476" v="52" actId="20577"/>
          <ac:spMkLst>
            <pc:docMk/>
            <pc:sldMk cId="872423824" sldId="614"/>
            <ac:spMk id="13" creationId="{00000000-0000-0000-0000-000000000000}"/>
          </ac:spMkLst>
        </pc:spChg>
      </pc:sldChg>
      <pc:sldChg chg="addSp delSp modSp mod">
        <pc:chgData name="Stanley Currier" userId="62b8aaa8-5ce6-4197-b882-9703622d5d75" providerId="ADAL" clId="{4C36151B-0543-430A-B4D4-5D2C07BA766A}" dt="2020-05-04T18:23:30.520" v="56" actId="20577"/>
        <pc:sldMkLst>
          <pc:docMk/>
          <pc:sldMk cId="2966380789" sldId="615"/>
        </pc:sldMkLst>
        <pc:spChg chg="add del mod">
          <ac:chgData name="Stanley Currier" userId="62b8aaa8-5ce6-4197-b882-9703622d5d75" providerId="ADAL" clId="{4C36151B-0543-430A-B4D4-5D2C07BA766A}" dt="2020-05-04T18:23:30.520" v="56" actId="20577"/>
          <ac:spMkLst>
            <pc:docMk/>
            <pc:sldMk cId="2966380789" sldId="615"/>
            <ac:spMk id="13" creationId="{00000000-0000-0000-0000-000000000000}"/>
          </ac:spMkLst>
        </pc:spChg>
      </pc:sldChg>
      <pc:sldChg chg="addSp delSp modSp mod">
        <pc:chgData name="Stanley Currier" userId="62b8aaa8-5ce6-4197-b882-9703622d5d75" providerId="ADAL" clId="{4C36151B-0543-430A-B4D4-5D2C07BA766A}" dt="2020-05-04T18:23:51.962" v="60" actId="20577"/>
        <pc:sldMkLst>
          <pc:docMk/>
          <pc:sldMk cId="3048138361" sldId="616"/>
        </pc:sldMkLst>
        <pc:spChg chg="add del mod">
          <ac:chgData name="Stanley Currier" userId="62b8aaa8-5ce6-4197-b882-9703622d5d75" providerId="ADAL" clId="{4C36151B-0543-430A-B4D4-5D2C07BA766A}" dt="2020-05-04T18:23:51.962" v="60" actId="20577"/>
          <ac:spMkLst>
            <pc:docMk/>
            <pc:sldMk cId="3048138361" sldId="616"/>
            <ac:spMk id="13" creationId="{00000000-0000-0000-0000-000000000000}"/>
          </ac:spMkLst>
        </pc:spChg>
      </pc:sldChg>
    </pc:docChg>
  </pc:docChgLst>
  <pc:docChgLst>
    <pc:chgData name="Rose Naseem" userId="S::rnaseem@irex.org::12c36fdf-08fc-4171-87f2-ec7b14f3d27e" providerId="AD" clId="Web-{8DCFDCA2-D48F-F26A-5AE1-A990F28D23F2}"/>
    <pc:docChg chg="modSld">
      <pc:chgData name="Rose Naseem" userId="S::rnaseem@irex.org::12c36fdf-08fc-4171-87f2-ec7b14f3d27e" providerId="AD" clId="Web-{8DCFDCA2-D48F-F26A-5AE1-A990F28D23F2}" dt="2020-05-04T12:20:12.796" v="242" actId="20577"/>
      <pc:docMkLst>
        <pc:docMk/>
      </pc:docMkLst>
      <pc:sldChg chg="modSp">
        <pc:chgData name="Rose Naseem" userId="S::rnaseem@irex.org::12c36fdf-08fc-4171-87f2-ec7b14f3d27e" providerId="AD" clId="Web-{8DCFDCA2-D48F-F26A-5AE1-A990F28D23F2}" dt="2020-05-04T12:20:12.796" v="241" actId="20577"/>
        <pc:sldMkLst>
          <pc:docMk/>
          <pc:sldMk cId="1864413900" sldId="565"/>
        </pc:sldMkLst>
        <pc:spChg chg="mod">
          <ac:chgData name="Rose Naseem" userId="S::rnaseem@irex.org::12c36fdf-08fc-4171-87f2-ec7b14f3d27e" providerId="AD" clId="Web-{8DCFDCA2-D48F-F26A-5AE1-A990F28D23F2}" dt="2020-05-04T12:20:12.796" v="241" actId="20577"/>
          <ac:spMkLst>
            <pc:docMk/>
            <pc:sldMk cId="1864413900" sldId="565"/>
            <ac:spMk id="18" creationId="{00000000-0000-0000-0000-000000000000}"/>
          </ac:spMkLst>
        </pc:spChg>
      </pc:sldChg>
    </pc:docChg>
  </pc:docChgLst>
  <pc:docChgLst>
    <pc:chgData name="Mary" userId="d90d2696-62b6-41cc-9226-2b7df4953f75" providerId="ADAL" clId="{7BC6BE8A-2F65-4F80-B03F-3879D4A7AE01}"/>
    <pc:docChg chg="undo custSel modSld">
      <pc:chgData name="Mary" userId="d90d2696-62b6-41cc-9226-2b7df4953f75" providerId="ADAL" clId="{7BC6BE8A-2F65-4F80-B03F-3879D4A7AE01}" dt="2020-05-04T18:24:30.027" v="6" actId="20577"/>
      <pc:docMkLst>
        <pc:docMk/>
      </pc:docMkLst>
      <pc:sldChg chg="modSp mod">
        <pc:chgData name="Mary" userId="d90d2696-62b6-41cc-9226-2b7df4953f75" providerId="ADAL" clId="{7BC6BE8A-2F65-4F80-B03F-3879D4A7AE01}" dt="2020-05-04T18:24:30.027" v="6" actId="20577"/>
        <pc:sldMkLst>
          <pc:docMk/>
          <pc:sldMk cId="142816993" sldId="613"/>
        </pc:sldMkLst>
        <pc:spChg chg="mod">
          <ac:chgData name="Mary" userId="d90d2696-62b6-41cc-9226-2b7df4953f75" providerId="ADAL" clId="{7BC6BE8A-2F65-4F80-B03F-3879D4A7AE01}" dt="2020-05-04T18:24:30.027" v="6" actId="20577"/>
          <ac:spMkLst>
            <pc:docMk/>
            <pc:sldMk cId="142816993" sldId="613"/>
            <ac:spMk id="6" creationId="{F815508E-B8AA-4D6C-931F-FA40E770392E}"/>
          </ac:spMkLst>
        </pc:spChg>
      </pc:sldChg>
      <pc:sldChg chg="modSp mod">
        <pc:chgData name="Mary" userId="d90d2696-62b6-41cc-9226-2b7df4953f75" providerId="ADAL" clId="{7BC6BE8A-2F65-4F80-B03F-3879D4A7AE01}" dt="2020-05-04T17:40:00.051" v="4" actId="1076"/>
        <pc:sldMkLst>
          <pc:docMk/>
          <pc:sldMk cId="2966380789" sldId="615"/>
        </pc:sldMkLst>
        <pc:spChg chg="mod">
          <ac:chgData name="Mary" userId="d90d2696-62b6-41cc-9226-2b7df4953f75" providerId="ADAL" clId="{7BC6BE8A-2F65-4F80-B03F-3879D4A7AE01}" dt="2020-05-04T17:40:00.051" v="4" actId="1076"/>
          <ac:spMkLst>
            <pc:docMk/>
            <pc:sldMk cId="2966380789" sldId="615"/>
            <ac:spMk id="6" creationId="{F815508E-B8AA-4D6C-931F-FA40E77039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Arial" charset="0"/>
              </a:rPr>
              <a:t>5/5/2020</a:t>
            </a:fld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Arial" charset="0"/>
              </a:r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7D7D0FC4-79A4-4CD6-9D21-6D2AFDDF42EC}" type="datetimeFigureOut">
              <a:rPr lang="en-JM" smtClean="0"/>
              <a:pPr/>
              <a:t>5/5/2020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28882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03947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83666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311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20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35751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4986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19438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03338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942160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8239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9393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02325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28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3767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29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3712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3778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5975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3967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9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5171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10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298333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97029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12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0228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5"/>
            <a:ext cx="7772400" cy="1102519"/>
          </a:xfrm>
        </p:spPr>
        <p:txBody>
          <a:bodyPr/>
          <a:lstStyle>
            <a:lvl1pPr algn="ctr">
              <a:defRPr baseline="0">
                <a:solidFill>
                  <a:srgbClr val="009BA0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0786"/>
            <a:ext cx="6400800" cy="664369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518970" y="3638551"/>
            <a:ext cx="1843230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467803" y="3643312"/>
            <a:ext cx="1613026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506133" y="3262312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467809" y="3262312"/>
            <a:ext cx="16017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267206" y="3643312"/>
            <a:ext cx="1675229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267206" y="3262312"/>
            <a:ext cx="16635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096636" y="3643312"/>
            <a:ext cx="1751964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096642" y="3262312"/>
            <a:ext cx="17397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517806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422806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251602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080407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3541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581150"/>
            <a:ext cx="8229600" cy="28194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100" b="0" i="0">
                <a:solidFill>
                  <a:srgbClr val="A6A6A6"/>
                </a:solidFill>
                <a:latin typeface="Arial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021944" y="1714502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022262" y="228282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022580" y="28453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022580" y="340099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022580" y="39121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533400" y="1748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05082" y="1714502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05400" y="228282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05400" y="28453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05400" y="340099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05400" y="39121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65" hasCustomPrompt="1"/>
          </p:nvPr>
        </p:nvSpPr>
        <p:spPr>
          <a:xfrm>
            <a:off x="533400" y="229743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533400" y="2891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533400" y="34251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68" hasCustomPrompt="1"/>
          </p:nvPr>
        </p:nvSpPr>
        <p:spPr>
          <a:xfrm>
            <a:off x="533400" y="39585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4648200" y="1748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648200" y="229743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4648200" y="2891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4648200" y="34251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648200" y="39585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5768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229600" cy="297180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 b="0" i="0">
                <a:latin typeface="Arial" charset="0"/>
                <a:cs typeface="Arial" charset="0"/>
              </a:defRPr>
            </a:lvl2pPr>
            <a:lvl3pPr>
              <a:defRPr sz="1100" b="0" i="0">
                <a:latin typeface="Arial" charset="0"/>
                <a:cs typeface="Arial" charset="0"/>
              </a:defRPr>
            </a:lvl3pPr>
            <a:lvl4pPr>
              <a:defRPr sz="1050" b="0" i="0">
                <a:latin typeface="Arial" charset="0"/>
                <a:cs typeface="Arial" charset="0"/>
              </a:defRPr>
            </a:lvl4pPr>
            <a:lvl5pPr>
              <a:defRPr sz="1050" b="0" i="0">
                <a:latin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6116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8097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6784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8765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745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943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2400"/>
            <a:ext cx="9144000" cy="22669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3657600" cy="13716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2419350"/>
            <a:ext cx="9144000" cy="27432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34691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62123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44115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18290"/>
            <a:ext cx="9144000" cy="36568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93885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1" name="Picture 10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40" y="1721425"/>
            <a:ext cx="4817160" cy="2245888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67200" y="1885950"/>
            <a:ext cx="3528000" cy="1674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2138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504953"/>
            <a:ext cx="3429000" cy="30829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04628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03834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63392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6259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67322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67322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257552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257552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906" y="0"/>
            <a:ext cx="9152906" cy="31051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14001" y="1143000"/>
            <a:ext cx="1115998" cy="836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28370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1600205" y="1280705"/>
            <a:ext cx="1187997" cy="890997"/>
          </a:xfrm>
          <a:prstGeom prst="ellipse">
            <a:avLst/>
          </a:prstGeom>
          <a:ln w="9525" cmpd="sng"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5" name="Picture Placeholder 17"/>
          <p:cNvSpPr>
            <a:spLocks noGrp="1" noChangeAspect="1"/>
          </p:cNvSpPr>
          <p:nvPr>
            <p:ph type="pic" sz="quarter" idx="24"/>
          </p:nvPr>
        </p:nvSpPr>
        <p:spPr>
          <a:xfrm>
            <a:off x="6172205" y="1280705"/>
            <a:ext cx="1187997" cy="890997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27145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1" name="Picture 10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5950"/>
            <a:ext cx="4817160" cy="2245888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58560" y="2050475"/>
            <a:ext cx="3528000" cy="1674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877273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98"/>
          <p:cNvSpPr/>
          <p:nvPr userDrawn="1"/>
        </p:nvSpPr>
        <p:spPr bwMode="auto">
          <a:xfrm rot="10800000" flipV="1">
            <a:off x="639176" y="4408565"/>
            <a:ext cx="2286001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Ellipse 98"/>
          <p:cNvSpPr/>
          <p:nvPr userDrawn="1"/>
        </p:nvSpPr>
        <p:spPr bwMode="auto">
          <a:xfrm rot="10800000" flipV="1">
            <a:off x="3077576" y="4398338"/>
            <a:ext cx="2362199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Ellipse 98"/>
          <p:cNvSpPr/>
          <p:nvPr userDrawn="1"/>
        </p:nvSpPr>
        <p:spPr bwMode="auto">
          <a:xfrm rot="10800000" flipV="1">
            <a:off x="5668371" y="4398338"/>
            <a:ext cx="2286000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 flipH="1">
            <a:off x="1136447" y="2735686"/>
            <a:ext cx="1261308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6200000" flipH="1">
            <a:off x="3651051" y="2730708"/>
            <a:ext cx="1261307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6200000" flipH="1">
            <a:off x="6148862" y="2730709"/>
            <a:ext cx="1261308" cy="2314994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latin typeface="Arial" charset="0"/>
              <a:cs typeface="Arial" charset="0"/>
            </a:endParaRP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15372" y="3707770"/>
            <a:ext cx="2110248" cy="7310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229972" y="3707770"/>
            <a:ext cx="2110248" cy="7310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727787" y="3707770"/>
            <a:ext cx="2110248" cy="7310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1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685808" y="3389324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215193" y="3371852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5727796" y="3371852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4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09606" y="1509930"/>
            <a:ext cx="2315571" cy="175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2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124206" y="1504950"/>
            <a:ext cx="2315571" cy="175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26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5621400" y="1504950"/>
            <a:ext cx="2315571" cy="175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4352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14350"/>
            <a:ext cx="3810000" cy="85725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1523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3108328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3562353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733555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733550"/>
            <a:ext cx="4724400" cy="2895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97" y="2274270"/>
            <a:ext cx="2994025" cy="12198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965832" y="1916118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ED3645"/>
                </a:solidFill>
                <a:latin typeface="Lato Regular"/>
                <a:cs typeface="Lato Regular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504950"/>
            <a:ext cx="9144000" cy="2133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43209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charset="0"/>
            </a:endParaRPr>
          </a:p>
        </p:txBody>
      </p:sp>
      <p:pic>
        <p:nvPicPr>
          <p:cNvPr id="7" name="Picture 6" descr="01-iPad-Air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9" y="950310"/>
            <a:ext cx="2655651" cy="2800350"/>
          </a:xfrm>
          <a:prstGeom prst="rect">
            <a:avLst/>
          </a:prstGeom>
        </p:spPr>
      </p:pic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76547" y="1350359"/>
            <a:ext cx="2190904" cy="2106000"/>
          </a:xfrm>
        </p:spPr>
        <p:txBody>
          <a:bodyPr/>
          <a:lstStyle/>
          <a:p>
            <a:endParaRPr lang="en-JM"/>
          </a:p>
        </p:txBody>
      </p:sp>
      <p:sp>
        <p:nvSpPr>
          <p:cNvPr id="9" name="Oval 8"/>
          <p:cNvSpPr/>
          <p:nvPr userDrawn="1"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Arial" charset="0"/>
            </a:endParaRPr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3295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1" name="Picture 10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3"/>
            <a:ext cx="4267200" cy="2488997"/>
          </a:xfrm>
          <a:prstGeom prst="rect">
            <a:avLst/>
          </a:prstGeom>
        </p:spPr>
      </p:pic>
      <p:sp>
        <p:nvSpPr>
          <p:cNvPr id="1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2716924" y="2505696"/>
            <a:ext cx="3531476" cy="165538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4733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299000" y="16573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539800" y="16573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45458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charset="0"/>
            </a:endParaRPr>
          </a:p>
        </p:txBody>
      </p:sp>
      <p:pic>
        <p:nvPicPr>
          <p:cNvPr id="8" name="Picture 7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5" y="1028703"/>
            <a:ext cx="2304029" cy="3444125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3675633" y="1595128"/>
            <a:ext cx="1758559" cy="2306198"/>
          </a:xfrm>
        </p:spPr>
        <p:txBody>
          <a:bodyPr/>
          <a:lstStyle/>
          <a:p>
            <a:endParaRPr lang="en-JM"/>
          </a:p>
        </p:txBody>
      </p:sp>
      <p:sp>
        <p:nvSpPr>
          <p:cNvPr id="10" name="Oval 9"/>
          <p:cNvSpPr/>
          <p:nvPr userDrawn="1"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Arial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407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1" name="Picture 10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1124"/>
            <a:ext cx="1828800" cy="2733740"/>
          </a:xfrm>
          <a:prstGeom prst="rect">
            <a:avLst/>
          </a:prstGeom>
        </p:spPr>
      </p:pic>
      <p:sp>
        <p:nvSpPr>
          <p:cNvPr id="12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4776362" y="2457450"/>
            <a:ext cx="1395838" cy="1676400"/>
          </a:xfrm>
        </p:spPr>
        <p:txBody>
          <a:bodyPr/>
          <a:lstStyle/>
          <a:p>
            <a:endParaRPr lang="en-JM"/>
          </a:p>
        </p:txBody>
      </p:sp>
      <p:pic>
        <p:nvPicPr>
          <p:cNvPr id="13" name="Picture 12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81124"/>
            <a:ext cx="1828800" cy="2733740"/>
          </a:xfrm>
          <a:prstGeom prst="rect">
            <a:avLst/>
          </a:prstGeom>
        </p:spPr>
      </p:pic>
      <p:sp>
        <p:nvSpPr>
          <p:cNvPr id="17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2947562" y="2457450"/>
            <a:ext cx="1395838" cy="16764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43334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867400" y="19621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867400" y="21907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867400" y="28765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2"/>
          </p:nvPr>
        </p:nvSpPr>
        <p:spPr>
          <a:xfrm>
            <a:off x="5867400" y="31051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867400" y="37909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5867400" y="40195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8" name="Picture 17" descr="FireFox-Flat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2528889"/>
            <a:ext cx="4622459" cy="2614613"/>
          </a:xfrm>
          <a:prstGeom prst="rect">
            <a:avLst/>
          </a:prstGeom>
        </p:spPr>
      </p:pic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8400" y="2956725"/>
            <a:ext cx="4419600" cy="21717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59885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536203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443222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4008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6096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09605" y="2006529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514605" y="2006530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443227" y="2046154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4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400805" y="2038534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4384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4196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4008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3810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 b="0" i="0">
                <a:latin typeface="Arial" charset="0"/>
                <a:cs typeface="Arial" charset="0"/>
              </a:defRPr>
            </a:lvl2pPr>
            <a:lvl3pPr>
              <a:defRPr sz="1100" b="0" i="0">
                <a:latin typeface="Arial" charset="0"/>
                <a:cs typeface="Arial" charset="0"/>
              </a:defRPr>
            </a:lvl3pPr>
            <a:lvl4pPr>
              <a:defRPr sz="1050" b="0" i="0">
                <a:latin typeface="Arial" charset="0"/>
                <a:cs typeface="Arial" charset="0"/>
              </a:defRPr>
            </a:lvl4pPr>
            <a:lvl5pPr>
              <a:defRPr sz="1050" b="0" i="0">
                <a:latin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 b="0" i="0">
                <a:latin typeface="Arial" charset="0"/>
                <a:cs typeface="Arial" charset="0"/>
              </a:defRPr>
            </a:lvl2pPr>
            <a:lvl3pPr>
              <a:defRPr sz="1100" b="0" i="0">
                <a:latin typeface="Arial" charset="0"/>
                <a:cs typeface="Arial" charset="0"/>
              </a:defRPr>
            </a:lvl3pPr>
            <a:lvl4pPr>
              <a:defRPr sz="1050" b="0" i="0">
                <a:latin typeface="Arial" charset="0"/>
                <a:cs typeface="Arial" charset="0"/>
              </a:defRPr>
            </a:lvl4pPr>
            <a:lvl5pPr>
              <a:defRPr sz="1050" b="0" i="0">
                <a:latin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66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0484"/>
            <a:ext cx="4040188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 b="0" i="0">
                <a:latin typeface="Arial" charset="0"/>
                <a:cs typeface="Arial" charset="0"/>
              </a:defRPr>
            </a:lvl2pPr>
            <a:lvl3pPr>
              <a:defRPr sz="1050" b="0" i="0">
                <a:latin typeface="Arial" charset="0"/>
                <a:cs typeface="Arial" charset="0"/>
              </a:defRPr>
            </a:lvl3pPr>
            <a:lvl4pPr>
              <a:defRPr sz="1000" b="0" i="0">
                <a:latin typeface="Arial" charset="0"/>
                <a:cs typeface="Arial" charset="0"/>
              </a:defRPr>
            </a:lvl4pPr>
            <a:lvl5pPr>
              <a:defRPr sz="1000" b="0" i="0">
                <a:latin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9066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70484"/>
            <a:ext cx="4041775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 b="0" i="0">
                <a:latin typeface="Arial" charset="0"/>
                <a:cs typeface="Arial" charset="0"/>
              </a:defRPr>
            </a:lvl2pPr>
            <a:lvl3pPr>
              <a:defRPr sz="1050" b="0" i="0">
                <a:latin typeface="Arial" charset="0"/>
                <a:cs typeface="Arial" charset="0"/>
              </a:defRPr>
            </a:lvl3pPr>
            <a:lvl4pPr>
              <a:defRPr sz="1000" b="0" i="0">
                <a:latin typeface="Arial" charset="0"/>
                <a:cs typeface="Arial" charset="0"/>
              </a:defRPr>
            </a:lvl4pPr>
            <a:lvl5pPr>
              <a:defRPr sz="1000" b="0" i="0">
                <a:latin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8647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charset="0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Arial" charset="0"/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6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624505" y="3867150"/>
            <a:ext cx="233654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23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A6A6A6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700710" y="1771650"/>
            <a:ext cx="2271095" cy="1701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7511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2622005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894905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167802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3262805" y="28765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4558204" y="28765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9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6432005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20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5777405" y="28765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2029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3"/>
            <a:ext cx="8229600" cy="30479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486852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486852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48590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485900"/>
            <a:ext cx="2286000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4297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609603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5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463001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346453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273006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514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419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273001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514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419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273001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286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953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8200" y="1028700"/>
            <a:ext cx="395998" cy="0"/>
          </a:xfrm>
          <a:prstGeom prst="line">
            <a:avLst/>
          </a:prstGeom>
          <a:ln w="12700" cmpd="sng">
            <a:solidFill>
              <a:srgbClr val="343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4" r:id="rId3"/>
    <p:sldLayoutId id="2147483698" r:id="rId4"/>
    <p:sldLayoutId id="2147483699" r:id="rId5"/>
    <p:sldLayoutId id="2147483679" r:id="rId6"/>
    <p:sldLayoutId id="2147483688" r:id="rId7"/>
    <p:sldLayoutId id="2147483703" r:id="rId8"/>
    <p:sldLayoutId id="2147483686" r:id="rId9"/>
    <p:sldLayoutId id="2147483696" r:id="rId10"/>
    <p:sldLayoutId id="2147483684" r:id="rId11"/>
    <p:sldLayoutId id="2147483683" r:id="rId12"/>
    <p:sldLayoutId id="2147483682" r:id="rId13"/>
    <p:sldLayoutId id="2147483680" r:id="rId14"/>
    <p:sldLayoutId id="2147483681" r:id="rId15"/>
    <p:sldLayoutId id="2147483678" r:id="rId16"/>
    <p:sldLayoutId id="2147483705" r:id="rId17"/>
    <p:sldLayoutId id="2147483677" r:id="rId18"/>
    <p:sldLayoutId id="2147483672" r:id="rId19"/>
    <p:sldLayoutId id="2147483697" r:id="rId20"/>
    <p:sldLayoutId id="2147483702" r:id="rId21"/>
    <p:sldLayoutId id="2147483694" r:id="rId22"/>
    <p:sldLayoutId id="2147483671" r:id="rId23"/>
    <p:sldLayoutId id="2147483692" r:id="rId24"/>
    <p:sldLayoutId id="2147483669" r:id="rId25"/>
    <p:sldLayoutId id="2147483667" r:id="rId26"/>
    <p:sldLayoutId id="2147483701" r:id="rId27"/>
    <p:sldLayoutId id="2147483693" r:id="rId28"/>
    <p:sldLayoutId id="2147483665" r:id="rId29"/>
    <p:sldLayoutId id="2147483664" r:id="rId30"/>
    <p:sldLayoutId id="2147483700" r:id="rId31"/>
    <p:sldLayoutId id="2147483666" r:id="rId32"/>
    <p:sldLayoutId id="2147483660" r:id="rId33"/>
    <p:sldLayoutId id="2147483651" r:id="rId34"/>
    <p:sldLayoutId id="2147483652" r:id="rId35"/>
    <p:sldLayoutId id="2147483653" r:id="rId36"/>
    <p:sldLayoutId id="2147483654" r:id="rId37"/>
    <p:sldLayoutId id="2147483695" r:id="rId38"/>
    <p:sldLayoutId id="2147483655" r:id="rId3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0" i="0" kern="1200">
          <a:solidFill>
            <a:srgbClr val="343E48"/>
          </a:solidFill>
          <a:latin typeface="Lato Regular"/>
          <a:ea typeface="Arial" charset="0"/>
          <a:cs typeface="Lato Regular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 cop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9"/>
          <a:stretch/>
        </p:blipFill>
        <p:spPr>
          <a:xfrm>
            <a:off x="0" y="-23052"/>
            <a:ext cx="9144000" cy="43243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0699" y="2680974"/>
            <a:ext cx="8523547" cy="147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0" kern="1200">
                <a:solidFill>
                  <a:srgbClr val="343E48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algn="r" rtl="1"/>
            <a:r>
              <a:rPr lang="ar-IQ" sz="4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تصميم دورة تعليمية فعّالة وتفاعلية عبر الإنترنت</a:t>
            </a:r>
            <a:endParaRPr lang="en-JM" sz="4400" kern="0" spc="-5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836" y="4393506"/>
            <a:ext cx="7733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IQ" sz="2800" b="1">
                <a:latin typeface="Arial" charset="0"/>
                <a:ea typeface="Arial" charset="0"/>
                <a:cs typeface="Arial" charset="0"/>
              </a:rPr>
              <a:t>القسم 1 ، الوحدة 3 ، الثلاثاء 5 مايو ، 3:30 الى 05:00 مساءً</a:t>
            </a:r>
            <a:endParaRPr lang="en-US" sz="2800" b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3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أهداف التعلّم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B3EC08C-B3D0-4F56-97CD-923B9F98ED03}"/>
              </a:ext>
            </a:extLst>
          </p:cNvPr>
          <p:cNvSpPr/>
          <p:nvPr/>
        </p:nvSpPr>
        <p:spPr>
          <a:xfrm>
            <a:off x="105017" y="1130955"/>
            <a:ext cx="55286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b="1">
                <a:solidFill>
                  <a:srgbClr val="082C2D"/>
                </a:solidFill>
                <a:latin typeface="Arial"/>
                <a:cs typeface="Arial"/>
              </a:rPr>
              <a:t>في نهاية هذه الجلسة ، ستتمكن من ...</a:t>
            </a:r>
          </a:p>
          <a:p>
            <a:pPr algn="r" rtl="1"/>
            <a:endParaRPr lang="ar-IQ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>
                <a:solidFill>
                  <a:srgbClr val="082C2D"/>
                </a:solidFill>
                <a:latin typeface="Arial"/>
                <a:cs typeface="Arial"/>
              </a:rPr>
              <a:t>أعطِ وصفاً المبادئ التربوية الأساسية عبر الإنترنت</a:t>
            </a:r>
            <a:endParaRPr lang="en-US">
              <a:solidFill>
                <a:srgbClr val="082C2D"/>
              </a:solidFill>
              <a:latin typeface="Arial"/>
              <a:cs typeface="Arial"/>
            </a:endParaRPr>
          </a:p>
          <a:p>
            <a:pPr algn="r" rtl="1"/>
            <a:endParaRPr lang="ar-IQ">
              <a:solidFill>
                <a:srgbClr val="082C2D"/>
              </a:solidFill>
              <a:latin typeface="Arial"/>
              <a:cs typeface="Arial"/>
            </a:endParaRPr>
          </a:p>
          <a:p>
            <a:pPr algn="r" rtl="1"/>
            <a:endParaRPr lang="ar-IQ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>
                <a:solidFill>
                  <a:srgbClr val="082C2D"/>
                </a:solidFill>
                <a:latin typeface="Arial"/>
                <a:cs typeface="Arial"/>
              </a:rPr>
              <a:t>إنشاء أهداف تعلم الوحدة والدورة التدريبية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>
                <a:solidFill>
                  <a:srgbClr val="082C2D"/>
                </a:solidFill>
                <a:latin typeface="Arial"/>
                <a:cs typeface="Arial"/>
              </a:rPr>
              <a:t>ربط أهداف التعلّم بأنشطة التعلّم والتقييم</a:t>
            </a: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54CC8A8-C938-493D-BA09-7133EEDEB97D}"/>
              </a:ext>
            </a:extLst>
          </p:cNvPr>
          <p:cNvSpPr/>
          <p:nvPr/>
        </p:nvSpPr>
        <p:spPr>
          <a:xfrm>
            <a:off x="6995031" y="882489"/>
            <a:ext cx="1333181" cy="779930"/>
          </a:xfrm>
          <a:prstGeom prst="cloudCallout">
            <a:avLst>
              <a:gd name="adj1" fmla="val -148412"/>
              <a:gd name="adj2" fmla="val 6791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>
                <a:solidFill>
                  <a:schemeClr val="bg1"/>
                </a:solidFill>
              </a:rPr>
              <a:t>المعرفة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EFC66B69-030C-4D9D-85FB-4433BF257BBC}"/>
              </a:ext>
            </a:extLst>
          </p:cNvPr>
          <p:cNvSpPr/>
          <p:nvPr/>
        </p:nvSpPr>
        <p:spPr>
          <a:xfrm rot="311288">
            <a:off x="6675491" y="1951970"/>
            <a:ext cx="952820" cy="779930"/>
          </a:xfrm>
          <a:prstGeom prst="cloudCallout">
            <a:avLst>
              <a:gd name="adj1" fmla="val -145026"/>
              <a:gd name="adj2" fmla="val 7924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>
                <a:solidFill>
                  <a:schemeClr val="bg1"/>
                </a:solidFill>
              </a:rPr>
              <a:t>العمل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1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أهداف التعلّم - الخصائص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B3EC08C-B3D0-4F56-97CD-923B9F98ED03}"/>
              </a:ext>
            </a:extLst>
          </p:cNvPr>
          <p:cNvSpPr/>
          <p:nvPr/>
        </p:nvSpPr>
        <p:spPr>
          <a:xfrm>
            <a:off x="3951514" y="1076227"/>
            <a:ext cx="4525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400">
                <a:solidFill>
                  <a:srgbClr val="082C2D"/>
                </a:solidFill>
                <a:latin typeface="Arial"/>
                <a:cs typeface="Arial"/>
              </a:rPr>
              <a:t>تكون أهداف التعلّم:</a:t>
            </a:r>
          </a:p>
          <a:p>
            <a:pPr algn="r" rtl="1"/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قابلة للقياس</a:t>
            </a:r>
          </a:p>
          <a:p>
            <a:pPr algn="r" rtl="1"/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محدّدة</a:t>
            </a:r>
          </a:p>
          <a:p>
            <a:pPr algn="r" rtl="1"/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متمحورة حول المتعلم</a:t>
            </a:r>
          </a:p>
          <a:p>
            <a:pPr algn="r" rtl="1"/>
            <a:endParaRPr lang="ar-IQ" sz="2000">
              <a:solidFill>
                <a:srgbClr val="082C2D"/>
              </a:solidFill>
              <a:latin typeface="Arial"/>
              <a:cs typeface="Arial"/>
            </a:endParaRPr>
          </a:p>
          <a:p>
            <a:pPr algn="r" rtl="1"/>
            <a:endParaRPr lang="ar-IQ" sz="2000">
              <a:solidFill>
                <a:srgbClr val="082C2D"/>
              </a:solidFill>
              <a:latin typeface="Arial"/>
              <a:cs typeface="Arial"/>
            </a:endParaRPr>
          </a:p>
          <a:p>
            <a:pPr algn="r" rtl="1"/>
            <a:r>
              <a:rPr lang="ar-IQ" sz="2000" u="sng">
                <a:solidFill>
                  <a:srgbClr val="082C2D"/>
                </a:solidFill>
                <a:latin typeface="Arial"/>
                <a:cs typeface="Arial"/>
              </a:rPr>
              <a:t>أهداف التعلم تمنح </a:t>
            </a:r>
            <a:r>
              <a:rPr lang="ar-IQ" sz="2000" u="sng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الطلبة</a:t>
            </a:r>
            <a:r>
              <a:rPr lang="ar-IQ" sz="2000" u="sng">
                <a:solidFill>
                  <a:srgbClr val="082C2D"/>
                </a:solidFill>
                <a:latin typeface="Arial"/>
                <a:cs typeface="Arial"/>
              </a:rPr>
              <a:t>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توجيه إلى ما هي المعلومات الهامة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توقعات المعلم والصف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التحضير للاختبارات والامتحانات</a:t>
            </a:r>
            <a:endParaRPr lang="en-US" sz="2000" b="1" i="1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E9952C-D77E-4444-B016-460C3B109DE0}"/>
              </a:ext>
            </a:extLst>
          </p:cNvPr>
          <p:cNvSpPr/>
          <p:nvPr/>
        </p:nvSpPr>
        <p:spPr>
          <a:xfrm>
            <a:off x="1167333" y="2922887"/>
            <a:ext cx="34046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000" u="sng">
                <a:solidFill>
                  <a:srgbClr val="000000"/>
                </a:solidFill>
                <a:ea typeface="Arial" charset="0"/>
                <a:cs typeface="Arial" charset="0"/>
              </a:rPr>
              <a:t>أهداف التعلم تعطي </a:t>
            </a:r>
            <a:r>
              <a:rPr lang="ar-IQ" sz="2000" u="sng">
                <a:solidFill>
                  <a:schemeClr val="tx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الاستاذ</a:t>
            </a:r>
            <a:r>
              <a:rPr lang="ar-IQ" sz="2000" u="sng">
                <a:solidFill>
                  <a:srgbClr val="000000"/>
                </a:solidFill>
                <a:ea typeface="Arial" charset="0"/>
                <a:cs typeface="Arial" charset="0"/>
              </a:rPr>
              <a:t>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i="1">
                <a:solidFill>
                  <a:srgbClr val="000000"/>
                </a:solidFill>
                <a:ea typeface="Arial" charset="0"/>
                <a:cs typeface="Arial" charset="0"/>
              </a:rPr>
              <a:t>سهولة تحديد الأنشطة / الأساليب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i="1">
                <a:solidFill>
                  <a:srgbClr val="000000"/>
                </a:solidFill>
                <a:ea typeface="Arial" charset="0"/>
                <a:cs typeface="Arial" charset="0"/>
              </a:rPr>
              <a:t>توضيح ما يجب تقييمه / اختباره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i="1">
                <a:solidFill>
                  <a:srgbClr val="000000"/>
                </a:solidFill>
                <a:ea typeface="Arial" charset="0"/>
                <a:cs typeface="Arial" charset="0"/>
              </a:rPr>
              <a:t>تقييم فاعلية الدورة</a:t>
            </a:r>
            <a:endParaRPr lang="en-US" sz="2000" i="1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2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JM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Learning Objectives - Characteristics 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B3EC08C-B3D0-4F56-97CD-923B9F98ED03}"/>
              </a:ext>
            </a:extLst>
          </p:cNvPr>
          <p:cNvSpPr/>
          <p:nvPr/>
        </p:nvSpPr>
        <p:spPr>
          <a:xfrm>
            <a:off x="213873" y="1351871"/>
            <a:ext cx="5528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>
                <a:solidFill>
                  <a:srgbClr val="082C2D"/>
                </a:solidFill>
                <a:latin typeface="Arial"/>
                <a:cs typeface="Arial"/>
              </a:rPr>
              <a:t>في نهاية هذه الجلسة ، ستتمكن من ...</a:t>
            </a:r>
          </a:p>
          <a:p>
            <a:pPr algn="r" rtl="1"/>
            <a:endParaRPr lang="ar-IQ">
              <a:solidFill>
                <a:srgbClr val="082C2D"/>
              </a:solidFill>
              <a:latin typeface="Arial"/>
              <a:cs typeface="Arial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b="1" i="1">
                <a:solidFill>
                  <a:srgbClr val="082C2D"/>
                </a:solidFill>
                <a:latin typeface="Arial"/>
                <a:cs typeface="Arial"/>
              </a:rPr>
              <a:t>أعطِ وصفاً</a:t>
            </a:r>
            <a:r>
              <a:rPr lang="ar-IQ" i="1">
                <a:solidFill>
                  <a:srgbClr val="082C2D"/>
                </a:solidFill>
                <a:latin typeface="Arial"/>
                <a:cs typeface="Arial"/>
              </a:rPr>
              <a:t> المبادئ التربوية الأساسية عبر الإنترنت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IQ" i="1">
              <a:solidFill>
                <a:srgbClr val="082C2D"/>
              </a:solidFill>
              <a:latin typeface="Arial"/>
              <a:cs typeface="Arial"/>
            </a:endParaRPr>
          </a:p>
          <a:p>
            <a:pPr algn="r" rtl="1"/>
            <a:endParaRPr lang="ar-IQ" i="1">
              <a:solidFill>
                <a:srgbClr val="082C2D"/>
              </a:solidFill>
              <a:latin typeface="Arial"/>
              <a:cs typeface="Arial"/>
            </a:endParaRPr>
          </a:p>
          <a:p>
            <a:pPr algn="r" rtl="1"/>
            <a:endParaRPr lang="ar-IQ" i="1">
              <a:solidFill>
                <a:srgbClr val="082C2D"/>
              </a:solidFill>
              <a:latin typeface="Arial"/>
              <a:cs typeface="Arial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b="1" i="1">
                <a:solidFill>
                  <a:srgbClr val="082C2D"/>
                </a:solidFill>
                <a:latin typeface="Arial"/>
                <a:cs typeface="Arial"/>
              </a:rPr>
              <a:t>إنشاء</a:t>
            </a:r>
            <a:r>
              <a:rPr lang="ar-IQ" i="1">
                <a:solidFill>
                  <a:srgbClr val="082C2D"/>
                </a:solidFill>
                <a:latin typeface="Arial"/>
                <a:cs typeface="Arial"/>
              </a:rPr>
              <a:t> أهداف تعلم الوحدة والدورة التدريبية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b="1" i="1">
                <a:solidFill>
                  <a:srgbClr val="082C2D"/>
                </a:solidFill>
                <a:latin typeface="Arial"/>
                <a:cs typeface="Arial"/>
              </a:rPr>
              <a:t>ربط</a:t>
            </a:r>
            <a:r>
              <a:rPr lang="ar-IQ" i="1">
                <a:solidFill>
                  <a:srgbClr val="082C2D"/>
                </a:solidFill>
                <a:latin typeface="Arial"/>
                <a:cs typeface="Arial"/>
              </a:rPr>
              <a:t> أهداف التعلم بأنشطة التعّلم والتقييم</a:t>
            </a:r>
            <a:endParaRPr lang="en-US" sz="2000" i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C3ABC17A-4666-487F-8080-D77339AE7499}"/>
              </a:ext>
            </a:extLst>
          </p:cNvPr>
          <p:cNvSpPr/>
          <p:nvPr/>
        </p:nvSpPr>
        <p:spPr>
          <a:xfrm>
            <a:off x="7027687" y="1121335"/>
            <a:ext cx="1763487" cy="779930"/>
          </a:xfrm>
          <a:prstGeom prst="cloudCallout">
            <a:avLst>
              <a:gd name="adj1" fmla="val -121615"/>
              <a:gd name="adj2" fmla="val 6102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600" b="1">
                <a:solidFill>
                  <a:schemeClr val="bg1"/>
                </a:solidFill>
              </a:rPr>
              <a:t>إدراكيّ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4B4ECF12-E638-467F-B2D7-2E5EAA2A2C8D}"/>
              </a:ext>
            </a:extLst>
          </p:cNvPr>
          <p:cNvSpPr/>
          <p:nvPr/>
        </p:nvSpPr>
        <p:spPr>
          <a:xfrm>
            <a:off x="6249227" y="2275468"/>
            <a:ext cx="2005533" cy="779930"/>
          </a:xfrm>
          <a:prstGeom prst="cloudCallout">
            <a:avLst>
              <a:gd name="adj1" fmla="val -76635"/>
              <a:gd name="adj2" fmla="val 8368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1600" b="1">
                <a:solidFill>
                  <a:schemeClr val="bg1"/>
                </a:solidFill>
              </a:rPr>
              <a:t>نفسيٌّ-حركي</a:t>
            </a:r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4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0296" y="13505"/>
            <a:ext cx="3703704" cy="5059363"/>
          </a:xfrm>
          <a:prstGeom prst="rect">
            <a:avLst/>
          </a:prstGeom>
          <a:solidFill>
            <a:srgbClr val="99B8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45198" y="2143125"/>
            <a:ext cx="327788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وقفة وتأمل</a:t>
            </a:r>
            <a:endParaRPr lang="en-US" sz="3400" b="1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CE7B34-AFB7-4DFC-AFE7-89AFBB4825BE}"/>
              </a:ext>
            </a:extLst>
          </p:cNvPr>
          <p:cNvSpPr txBox="1"/>
          <p:nvPr/>
        </p:nvSpPr>
        <p:spPr>
          <a:xfrm>
            <a:off x="729341" y="1217860"/>
            <a:ext cx="36191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ما هو هدف التعلّم العالي المستوى؟ </a:t>
            </a:r>
          </a:p>
          <a:p>
            <a:pPr algn="r" rtl="1"/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(أدخل</a:t>
            </a: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او </a:t>
            </a: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.A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المعرفة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.B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العمل</a:t>
            </a: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99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تصنيف بلوم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A01DDDC-5C2B-4F55-BDB0-1A5176A2F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63" y="863600"/>
            <a:ext cx="5458587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0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أهداف التعلم - التصنيف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D12C55-F8CD-4269-AE65-A78B392B3CD0}"/>
              </a:ext>
            </a:extLst>
          </p:cNvPr>
          <p:cNvSpPr txBox="1"/>
          <p:nvPr/>
        </p:nvSpPr>
        <p:spPr>
          <a:xfrm>
            <a:off x="4564436" y="1254065"/>
            <a:ext cx="414344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في نهاية هذه الجلسة ، ستتمكن من ...</a:t>
            </a:r>
          </a:p>
          <a:p>
            <a:pPr algn="r" rtl="1"/>
            <a:endParaRPr lang="ar-IQ" sz="200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>
                <a:solidFill>
                  <a:srgbClr val="082C2D"/>
                </a:solidFill>
                <a:latin typeface="Arial"/>
                <a:cs typeface="Arial"/>
              </a:rPr>
              <a:t>أعطِ وصفاً</a:t>
            </a: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 للمبادئ التربوية الأساسية عبر الإنترنت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>
                <a:solidFill>
                  <a:srgbClr val="082C2D"/>
                </a:solidFill>
                <a:latin typeface="Arial"/>
                <a:cs typeface="Arial"/>
              </a:rPr>
              <a:t>إنشاء</a:t>
            </a: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 أهداف تعلم الوحدة والدورة التدريبية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>
                <a:solidFill>
                  <a:srgbClr val="082C2D"/>
                </a:solidFill>
                <a:latin typeface="Arial"/>
                <a:cs typeface="Arial"/>
              </a:rPr>
              <a:t>ربط</a:t>
            </a: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 أهداف التعلّم بأنشطة التعلّم والتقييم</a:t>
            </a:r>
            <a:endParaRPr lang="en-US" sz="2000" i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504A3-07F0-42E7-8DFD-191F26432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456"/>
            <a:ext cx="4746480" cy="32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أهداف التعلم - التصنيف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D12C55-F8CD-4269-AE65-A78B392B3CD0}"/>
              </a:ext>
            </a:extLst>
          </p:cNvPr>
          <p:cNvSpPr txBox="1"/>
          <p:nvPr/>
        </p:nvSpPr>
        <p:spPr>
          <a:xfrm>
            <a:off x="4564436" y="1254065"/>
            <a:ext cx="414344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في نهاية هذه الجلسة ، ستتمكن من ...</a:t>
            </a:r>
          </a:p>
          <a:p>
            <a:pPr algn="r" rtl="1"/>
            <a:endParaRPr lang="ar-IQ" sz="200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>
                <a:solidFill>
                  <a:srgbClr val="082C2D"/>
                </a:solidFill>
                <a:latin typeface="Arial"/>
                <a:cs typeface="Arial"/>
              </a:rPr>
              <a:t>أعطِ وصفاً</a:t>
            </a: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 للمبادئ التربوية الأساسية عبر الإنترنت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>
                <a:solidFill>
                  <a:srgbClr val="082C2D"/>
                </a:solidFill>
                <a:latin typeface="Arial"/>
                <a:cs typeface="Arial"/>
              </a:rPr>
              <a:t>إنشاء</a:t>
            </a: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 أهداف تعّلم الوحدة والدورة التدريبية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>
                <a:solidFill>
                  <a:srgbClr val="082C2D"/>
                </a:solidFill>
                <a:latin typeface="Arial"/>
                <a:cs typeface="Arial"/>
              </a:rPr>
              <a:t>ربط</a:t>
            </a: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 أهداف التعلّم بأنشطة التعلّم والتقييم</a:t>
            </a:r>
            <a:endParaRPr lang="en-US" sz="2000" i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D5F105-E3D1-4C08-8EDE-54FD2B927496}"/>
              </a:ext>
            </a:extLst>
          </p:cNvPr>
          <p:cNvSpPr txBox="1">
            <a:spLocks/>
          </p:cNvSpPr>
          <p:nvPr/>
        </p:nvSpPr>
        <p:spPr>
          <a:xfrm>
            <a:off x="4834173" y="3083888"/>
            <a:ext cx="31837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200" b="1">
                <a:solidFill>
                  <a:srgbClr val="FF0000"/>
                </a:solidFill>
                <a:latin typeface="Arial Regular" charset="0"/>
                <a:ea typeface="Arial" charset="0"/>
                <a:cs typeface="Arial Regular" charset="0"/>
              </a:rPr>
              <a:t>   أيُّ تصنيف؟؟؟</a:t>
            </a:r>
            <a:endParaRPr lang="en-US" sz="3200" b="1">
              <a:solidFill>
                <a:srgbClr val="FF000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A811EF-EB40-47A9-8616-06AFF027C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4960867" cy="33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46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720" y="0"/>
            <a:ext cx="3002280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47790" y="1224366"/>
            <a:ext cx="2659537" cy="1305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US" sz="3400" b="1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Poll #3</a:t>
            </a:r>
          </a:p>
          <a:p>
            <a:r>
              <a:rPr lang="ar-IQ" sz="3400" b="1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اقتراع</a:t>
            </a:r>
            <a:endParaRPr lang="en-JM" sz="3400" b="1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2792361" y="406022"/>
            <a:ext cx="31488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أي مما يلي يصنّف بصورة أفضل هدف التعلّم التالي؟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rtl="1"/>
            <a:r>
              <a:rPr lang="ar-IQ" sz="2000" i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أعطِ وصفاً المبادئ التربوية الأساسية عبر الإنترنت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.a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التذكر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.b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الفهم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.c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التطبيق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.d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لا شيء مما سبق</a:t>
            </a: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178271-7373-463D-A644-549732FA7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" y="1672430"/>
            <a:ext cx="3259364" cy="22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23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720" y="13505"/>
            <a:ext cx="3002280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47790" y="1607279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US" sz="3400" b="1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Poll #4</a:t>
            </a:r>
          </a:p>
          <a:p>
            <a:r>
              <a:rPr lang="ar-IQ" sz="3400" b="1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اقتراع</a:t>
            </a:r>
            <a:endParaRPr lang="en-US" sz="3400" b="1">
              <a:solidFill>
                <a:schemeClr val="bg1"/>
              </a:solidFill>
              <a:latin typeface="Arial Regular"/>
              <a:ea typeface="Arial" charset="0"/>
              <a:cs typeface="Arial Regular" charset="0"/>
            </a:endParaRPr>
          </a:p>
          <a:p>
            <a:endParaRPr lang="en-JM" sz="3400" b="1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2575560" y="419527"/>
            <a:ext cx="33656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أي مما يلي يصنّف بصورة أفضل هدف التعلّم التالي؟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rtl="1"/>
            <a:r>
              <a:rPr lang="ar-IQ" sz="2000" b="1" i="1">
                <a:solidFill>
                  <a:srgbClr val="000000"/>
                </a:solidFill>
                <a:latin typeface="Arial" charset="0"/>
                <a:cs typeface="Arial" charset="0"/>
              </a:rPr>
              <a:t>إنشاء</a:t>
            </a:r>
            <a:r>
              <a:rPr lang="ar-IQ" sz="2000" i="1">
                <a:solidFill>
                  <a:srgbClr val="000000"/>
                </a:solidFill>
                <a:latin typeface="Arial" charset="0"/>
                <a:cs typeface="Arial" charset="0"/>
              </a:rPr>
              <a:t> أهداف التعّلم للوحدة والدورة التدريبية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.a</a:t>
            </a:r>
            <a:r>
              <a:rPr lang="ar-IQ">
                <a:solidFill>
                  <a:srgbClr val="000000"/>
                </a:solidFill>
                <a:latin typeface="Arial" charset="0"/>
                <a:cs typeface="Arial" charset="0"/>
              </a:rPr>
              <a:t> الإنشاء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.b</a:t>
            </a:r>
            <a:r>
              <a:rPr lang="ar-IQ">
                <a:solidFill>
                  <a:srgbClr val="000000"/>
                </a:solidFill>
                <a:latin typeface="Arial" charset="0"/>
                <a:cs typeface="Arial" charset="0"/>
              </a:rPr>
              <a:t>التقييم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.c</a:t>
            </a:r>
            <a:r>
              <a:rPr lang="ar-IQ">
                <a:solidFill>
                  <a:srgbClr val="000000"/>
                </a:solidFill>
                <a:latin typeface="Arial" charset="0"/>
                <a:cs typeface="Arial" charset="0"/>
              </a:rPr>
              <a:t> التحليل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.d</a:t>
            </a:r>
            <a:r>
              <a:rPr lang="ar-IQ">
                <a:solidFill>
                  <a:srgbClr val="000000"/>
                </a:solidFill>
                <a:latin typeface="Arial" charset="0"/>
                <a:cs typeface="Arial" charset="0"/>
              </a:rPr>
              <a:t> بدأت اشعر بالصداع !!</a:t>
            </a: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E6126-8663-4B94-8CC0-B781C8CD0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107"/>
            <a:ext cx="3259364" cy="22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80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720" y="12700"/>
            <a:ext cx="3002280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84463" y="2062144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US" sz="3400" b="1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Poll #5</a:t>
            </a:r>
          </a:p>
          <a:p>
            <a:r>
              <a:rPr lang="ar-IQ" sz="3400" b="1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اقتراع</a:t>
            </a:r>
            <a:endParaRPr lang="en-US" sz="3400" b="1">
              <a:solidFill>
                <a:schemeClr val="bg1"/>
              </a:solidFill>
              <a:latin typeface="Arial Regular"/>
              <a:ea typeface="Arial" charset="0"/>
              <a:cs typeface="Arial Regular" charset="0"/>
            </a:endParaRPr>
          </a:p>
          <a:p>
            <a:endParaRPr lang="en-JM" sz="3400" b="1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2701369" y="270749"/>
            <a:ext cx="32689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أي مما يلي يصنّف بصورة أفضل هدف التعلّم التالي؟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rtl="1"/>
            <a:r>
              <a:rPr lang="ar-IQ" sz="2000" b="1" i="1">
                <a:solidFill>
                  <a:srgbClr val="000000"/>
                </a:solidFill>
                <a:latin typeface="Arial" charset="0"/>
                <a:cs typeface="Arial" charset="0"/>
              </a:rPr>
              <a:t>ربط</a:t>
            </a:r>
            <a:r>
              <a:rPr lang="ar-IQ" sz="2000" i="1">
                <a:solidFill>
                  <a:srgbClr val="000000"/>
                </a:solidFill>
                <a:latin typeface="Arial" charset="0"/>
                <a:cs typeface="Arial" charset="0"/>
              </a:rPr>
              <a:t> أهداف التعلّم بأنشطة التعلم والتقييم</a:t>
            </a:r>
          </a:p>
          <a:p>
            <a:pPr algn="r" rtl="1"/>
            <a:endParaRPr lang="ar-IQ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rtl="1"/>
            <a:endParaRPr lang="ar-IQ" i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.a</a:t>
            </a:r>
            <a:r>
              <a:rPr lang="ar-IQ">
                <a:solidFill>
                  <a:srgbClr val="000000"/>
                </a:solidFill>
                <a:latin typeface="Arial" charset="0"/>
                <a:cs typeface="Arial" charset="0"/>
              </a:rPr>
              <a:t> التقييم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.b</a:t>
            </a:r>
            <a:r>
              <a:rPr lang="ar-IQ">
                <a:solidFill>
                  <a:srgbClr val="000000"/>
                </a:solidFill>
                <a:latin typeface="Arial" charset="0"/>
                <a:cs typeface="Arial" charset="0"/>
              </a:rPr>
              <a:t> التحليل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.c</a:t>
            </a:r>
            <a:r>
              <a:rPr lang="ar-IQ">
                <a:solidFill>
                  <a:srgbClr val="000000"/>
                </a:solidFill>
                <a:latin typeface="Arial" charset="0"/>
                <a:cs typeface="Arial" charset="0"/>
              </a:rPr>
              <a:t> التطبيق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.d</a:t>
            </a:r>
            <a:r>
              <a:rPr lang="ar-IQ">
                <a:solidFill>
                  <a:srgbClr val="000000"/>
                </a:solidFill>
                <a:latin typeface="Arial" charset="0"/>
                <a:cs typeface="Arial" charset="0"/>
              </a:rPr>
              <a:t> الفهم</a:t>
            </a: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8D105-CCCF-4D1F-BD39-C8931CDB5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" y="1672430"/>
            <a:ext cx="3259364" cy="22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3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0296" y="12700"/>
            <a:ext cx="3703704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52521" y="1685131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US" sz="3400" b="1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Poll #1</a:t>
            </a:r>
          </a:p>
          <a:p>
            <a:r>
              <a:rPr lang="ar-IQ" sz="3400" b="1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اقتراع</a:t>
            </a:r>
            <a:endParaRPr lang="en-JM" sz="3400" b="1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1037345" y="1111220"/>
            <a:ext cx="33656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كم عدد الكلمات</a:t>
            </a: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في "اللغة الانكليزية؟"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.A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1،500،000  </a:t>
            </a: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.B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170،000 </a:t>
            </a: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.C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من المستحيل العد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.D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816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أهداف التعلم - التصنيف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4F11B68-EE00-4414-87CA-5593B7D75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1" y="803778"/>
            <a:ext cx="5477639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93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أهداف التعلّم - مراجعة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D12C55-F8CD-4269-AE65-A78B392B3CD0}"/>
              </a:ext>
            </a:extLst>
          </p:cNvPr>
          <p:cNvSpPr txBox="1"/>
          <p:nvPr/>
        </p:nvSpPr>
        <p:spPr>
          <a:xfrm>
            <a:off x="4043798" y="1186839"/>
            <a:ext cx="4023926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3200">
                <a:solidFill>
                  <a:srgbClr val="082C2D"/>
                </a:solidFill>
                <a:latin typeface="Arial"/>
                <a:cs typeface="Arial"/>
              </a:rPr>
              <a:t>المبادئ</a:t>
            </a:r>
            <a:r>
              <a:rPr lang="ar-IQ" sz="2400">
                <a:solidFill>
                  <a:srgbClr val="082C2D"/>
                </a:solidFill>
                <a:latin typeface="Arial"/>
                <a:cs typeface="Arial"/>
              </a:rPr>
              <a:t>:</a:t>
            </a:r>
          </a:p>
          <a:p>
            <a:pPr algn="r" rtl="1"/>
            <a:endParaRPr lang="ar-IQ" sz="240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Tx/>
              <a:buChar char="-"/>
            </a:pPr>
            <a:r>
              <a:rPr lang="ar-IQ" sz="2400">
                <a:solidFill>
                  <a:srgbClr val="082C2D"/>
                </a:solidFill>
                <a:latin typeface="Arial"/>
                <a:cs typeface="Arial"/>
              </a:rPr>
              <a:t>أهداف التعلّم محدّدة وقابلة للقياس وتتمحور حول المتعلّم</a:t>
            </a:r>
          </a:p>
          <a:p>
            <a:pPr algn="r" rtl="1"/>
            <a:endParaRPr lang="ar-IQ" sz="240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Tx/>
              <a:buChar char="-"/>
            </a:pPr>
            <a:r>
              <a:rPr lang="ar-IQ" sz="2400">
                <a:solidFill>
                  <a:srgbClr val="082C2D"/>
                </a:solidFill>
                <a:latin typeface="Arial"/>
                <a:cs typeface="Arial"/>
              </a:rPr>
              <a:t>تتضمن أهداف التعلّم مستويات مختلفة من النشاط المعرفي والنفسي-الحركي (المعرفة والعمل)</a:t>
            </a:r>
            <a:endParaRPr lang="en-US" sz="24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05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0296" y="0"/>
            <a:ext cx="3703704" cy="5059363"/>
          </a:xfrm>
          <a:prstGeom prst="rect">
            <a:avLst/>
          </a:prstGeom>
          <a:solidFill>
            <a:srgbClr val="99B8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73056" y="1903651"/>
            <a:ext cx="327788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وقفة للتأمل</a:t>
            </a:r>
            <a:endParaRPr lang="en-US" sz="3400" b="1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CE7B34-AFB7-4DFC-AFE7-89AFBB4825BE}"/>
              </a:ext>
            </a:extLst>
          </p:cNvPr>
          <p:cNvSpPr txBox="1"/>
          <p:nvPr/>
        </p:nvSpPr>
        <p:spPr>
          <a:xfrm>
            <a:off x="620485" y="1219030"/>
            <a:ext cx="3619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ما أنواع أهداف التعلّم التي تتطلبها دوراتك (المعرفة - العمل)؟</a:t>
            </a:r>
          </a:p>
          <a:p>
            <a:pPr algn="r" rtl="1"/>
            <a:endParaRPr lang="ar-IQ" sz="24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ar-IQ"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كيف تساعد طلابك على تحقيقها؟</a:t>
            </a:r>
            <a:endParaRPr lang="en-US" sz="24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7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63550" y="269875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3. تصميم الدورة التفاعلية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934354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ntro to Online Course Design - OnlineUniversities.com">
            <a:extLst>
              <a:ext uri="{FF2B5EF4-FFF2-40B4-BE49-F238E27FC236}">
                <a16:creationId xmlns:a16="http://schemas.microsoft.com/office/drawing/2014/main" id="{31ED1CFD-62C4-40D4-A096-93982401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16" y="1913841"/>
            <a:ext cx="4546160" cy="227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44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191288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  تصميم الدورة التفاعلية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77512" y="858323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ntro to Online Course Design - OnlineUniversities.com">
            <a:extLst>
              <a:ext uri="{FF2B5EF4-FFF2-40B4-BE49-F238E27FC236}">
                <a16:creationId xmlns:a16="http://schemas.microsoft.com/office/drawing/2014/main" id="{31ED1CFD-62C4-40D4-A096-939824014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4" y="1194303"/>
            <a:ext cx="3052565" cy="15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0C1771-0748-4850-9248-049334CADABD}"/>
              </a:ext>
            </a:extLst>
          </p:cNvPr>
          <p:cNvSpPr txBox="1"/>
          <p:nvPr/>
        </p:nvSpPr>
        <p:spPr>
          <a:xfrm>
            <a:off x="1981200" y="1325312"/>
            <a:ext cx="6135962" cy="36009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2400" b="1" u="sng">
                <a:solidFill>
                  <a:srgbClr val="082C2D"/>
                </a:solidFill>
                <a:latin typeface="Arial"/>
                <a:ea typeface="Arial" charset="0"/>
                <a:cs typeface="Arial"/>
              </a:rPr>
              <a:t>التصميم</a:t>
            </a:r>
            <a:r>
              <a:rPr lang="ar-IQ" sz="2000" b="1" u="sng">
                <a:solidFill>
                  <a:srgbClr val="082C2D"/>
                </a:solidFill>
                <a:latin typeface="Arial"/>
                <a:ea typeface="Arial" charset="0"/>
                <a:cs typeface="Arial"/>
              </a:rPr>
              <a:t>:</a:t>
            </a:r>
            <a:endParaRPr lang="en-US" sz="2000" b="1" u="sng">
              <a:solidFill>
                <a:srgbClr val="082C2D"/>
              </a:solidFill>
              <a:latin typeface="Arial"/>
              <a:cs typeface="Arial"/>
            </a:endParaRPr>
          </a:p>
          <a:p>
            <a:pPr algn="r" rtl="1"/>
            <a:endParaRPr lang="en-US" sz="2000">
              <a:solidFill>
                <a:srgbClr val="082C2D"/>
              </a:solidFill>
              <a:latin typeface="Arial"/>
              <a:ea typeface="Arial" charset="0"/>
              <a:cs typeface="Arial"/>
            </a:endParaRPr>
          </a:p>
          <a:p>
            <a:pPr marL="800100" lvl="1" indent="-342900" algn="r" rtl="1">
              <a:buFont typeface="Wingdings" panose="05000000000000000000" pitchFamily="2" charset="2"/>
              <a:buChar char="ü"/>
            </a:pPr>
            <a:r>
              <a:rPr lang="ar-IQ" sz="2000" b="1">
                <a:solidFill>
                  <a:srgbClr val="082C2D"/>
                </a:solidFill>
                <a:latin typeface="Arial"/>
                <a:ea typeface="Arial" charset="0"/>
                <a:cs typeface="Arial"/>
              </a:rPr>
              <a:t>حدّد الأهداف</a:t>
            </a:r>
            <a:endParaRPr lang="en-US" sz="2000" b="1">
              <a:solidFill>
                <a:srgbClr val="082C2D"/>
              </a:solidFill>
              <a:latin typeface="Arial"/>
              <a:ea typeface="Arial" charset="0"/>
              <a:cs typeface="Arial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en-US" sz="2000">
              <a:solidFill>
                <a:srgbClr val="082C2D"/>
              </a:solidFill>
              <a:latin typeface="Arial"/>
              <a:ea typeface="Arial" charset="0"/>
              <a:cs typeface="Arial"/>
            </a:endParaRPr>
          </a:p>
          <a:p>
            <a:pPr marL="2171700" lvl="4" indent="-342900" algn="r" rtl="1">
              <a:buFont typeface="Wingdings" panose="05000000000000000000" pitchFamily="2" charset="2"/>
              <a:buChar char="ü"/>
            </a:pPr>
            <a:r>
              <a:rPr lang="ar-IQ" sz="2000" b="1">
                <a:solidFill>
                  <a:srgbClr val="082C2D"/>
                </a:solidFill>
                <a:latin typeface="Arial"/>
                <a:ea typeface="Arial" charset="0"/>
                <a:cs typeface="Arial"/>
              </a:rPr>
              <a:t>اختر طرق التدريس</a:t>
            </a:r>
            <a:endParaRPr lang="en-US" sz="2000" b="1">
              <a:solidFill>
                <a:srgbClr val="082C2D"/>
              </a:solidFill>
              <a:latin typeface="Arial"/>
              <a:ea typeface="Arial" charset="0"/>
              <a:cs typeface="Arial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en-US" sz="2000">
              <a:solidFill>
                <a:srgbClr val="082C2D"/>
              </a:solidFill>
              <a:latin typeface="Arial"/>
              <a:ea typeface="Arial" charset="0"/>
              <a:cs typeface="Arial"/>
            </a:endParaRPr>
          </a:p>
          <a:p>
            <a:pPr marL="3543300" lvl="7" indent="-342900" algn="r" rtl="1">
              <a:buFont typeface="Wingdings" panose="05000000000000000000" pitchFamily="2" charset="2"/>
              <a:buChar char="ü"/>
            </a:pPr>
            <a:r>
              <a:rPr lang="ar-IQ" sz="2000" b="1">
                <a:solidFill>
                  <a:srgbClr val="082C2D"/>
                </a:solidFill>
                <a:latin typeface="Arial"/>
                <a:ea typeface="Arial" charset="0"/>
                <a:cs typeface="Arial"/>
              </a:rPr>
              <a:t>حدّد صيغة التقييم</a:t>
            </a:r>
            <a:endParaRPr lang="en-US" sz="2000" b="1">
              <a:solidFill>
                <a:srgbClr val="082C2D"/>
              </a:solidFill>
              <a:latin typeface="Arial"/>
              <a:ea typeface="Arial" charset="0"/>
              <a:cs typeface="Arial"/>
            </a:endParaRPr>
          </a:p>
          <a:p>
            <a:pPr marL="3543300" lvl="7" indent="-342900" algn="r" rtl="1">
              <a:buFont typeface="Wingdings" panose="05000000000000000000" pitchFamily="2" charset="2"/>
              <a:buChar char="ü"/>
            </a:pPr>
            <a:endParaRPr lang="en-US" sz="2000" b="1" i="1">
              <a:solidFill>
                <a:srgbClr val="082C2D"/>
              </a:solidFill>
              <a:latin typeface="Arial"/>
              <a:ea typeface="Arial" charset="0"/>
              <a:cs typeface="Arial"/>
            </a:endParaRPr>
          </a:p>
          <a:p>
            <a:pPr marL="3543300" lvl="7" indent="-342900" algn="r" rtl="1">
              <a:buFont typeface="Wingdings" panose="05000000000000000000" pitchFamily="2" charset="2"/>
              <a:buChar char="ü"/>
            </a:pPr>
            <a:endParaRPr lang="en-US" sz="2000" b="1" i="1">
              <a:solidFill>
                <a:srgbClr val="082C2D"/>
              </a:solidFill>
              <a:latin typeface="Arial"/>
              <a:ea typeface="Arial" charset="0"/>
              <a:cs typeface="Arial"/>
            </a:endParaRPr>
          </a:p>
          <a:p>
            <a:pPr marL="3543300" lvl="7" indent="-342900" algn="r" rtl="1">
              <a:buFont typeface="Wingdings" panose="05000000000000000000" pitchFamily="2" charset="2"/>
              <a:buChar char="ü"/>
            </a:pPr>
            <a:endParaRPr lang="en-US" sz="2000" b="1" i="1">
              <a:solidFill>
                <a:srgbClr val="082C2D"/>
              </a:solidFill>
              <a:latin typeface="Arial"/>
              <a:ea typeface="Arial" charset="0"/>
              <a:cs typeface="Arial"/>
            </a:endParaRPr>
          </a:p>
          <a:p>
            <a:pPr lvl="7" algn="r" rtl="1"/>
            <a:endParaRPr lang="en-US" sz="2000" b="1" i="1">
              <a:solidFill>
                <a:srgbClr val="082C2D"/>
              </a:solidFill>
              <a:latin typeface="Arial"/>
              <a:ea typeface="Arial" charset="0"/>
              <a:cs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78F6E6-B32C-497D-8613-29394FF1E156}"/>
              </a:ext>
            </a:extLst>
          </p:cNvPr>
          <p:cNvCxnSpPr>
            <a:cxnSpLocks/>
          </p:cNvCxnSpPr>
          <p:nvPr/>
        </p:nvCxnSpPr>
        <p:spPr>
          <a:xfrm>
            <a:off x="2362200" y="3848980"/>
            <a:ext cx="579629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568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 تصميم الدورة التفاعلية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D12C55-F8CD-4269-AE65-A78B392B3CD0}"/>
              </a:ext>
            </a:extLst>
          </p:cNvPr>
          <p:cNvSpPr txBox="1"/>
          <p:nvPr/>
        </p:nvSpPr>
        <p:spPr>
          <a:xfrm>
            <a:off x="4492251" y="1460168"/>
            <a:ext cx="402392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في نهاية هذه الجلسة ، ستتمكن من ...</a:t>
            </a:r>
          </a:p>
          <a:p>
            <a:pPr algn="r" rtl="1"/>
            <a:endParaRPr lang="ar-IQ" sz="200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>
                <a:solidFill>
                  <a:srgbClr val="082C2D"/>
                </a:solidFill>
                <a:latin typeface="Arial"/>
                <a:cs typeface="Arial"/>
              </a:rPr>
              <a:t>وصف</a:t>
            </a: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 المبادئ الأساسية للتربية عبر الإنترنت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>
                <a:solidFill>
                  <a:srgbClr val="082C2D"/>
                </a:solidFill>
                <a:latin typeface="Arial"/>
                <a:cs typeface="Arial"/>
              </a:rPr>
              <a:t>إنشاء</a:t>
            </a: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 أهداف تعلم الوحدة والدورة التدريبية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>
                <a:solidFill>
                  <a:srgbClr val="082C2D"/>
                </a:solidFill>
                <a:latin typeface="Arial"/>
                <a:cs typeface="Arial"/>
              </a:rPr>
              <a:t>ربط</a:t>
            </a: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 أهداف التعلّم بأنشطة التعلّم والتقييم</a:t>
            </a:r>
            <a:endParaRPr lang="en-US" sz="2000" i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9BBD63-B937-4DC4-8A29-50EFF5225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1027208"/>
            <a:ext cx="4387786" cy="346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76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 تصميم الدورة التفاعلية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D12C55-F8CD-4269-AE65-A78B392B3CD0}"/>
              </a:ext>
            </a:extLst>
          </p:cNvPr>
          <p:cNvSpPr txBox="1"/>
          <p:nvPr/>
        </p:nvSpPr>
        <p:spPr>
          <a:xfrm>
            <a:off x="4656524" y="1446213"/>
            <a:ext cx="4023926" cy="2189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في نهاية هذه الجلسة ، ستتمكن من ...</a:t>
            </a:r>
          </a:p>
          <a:p>
            <a:pPr algn="r" rtl="1"/>
            <a:endParaRPr lang="ar-IQ" sz="200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>
                <a:solidFill>
                  <a:srgbClr val="082C2D"/>
                </a:solidFill>
                <a:latin typeface="Arial"/>
                <a:cs typeface="Arial"/>
              </a:rPr>
              <a:t>وصف</a:t>
            </a: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 المبادئ الأساسية للتربية عبر الإنترنت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000" b="1" i="1">
                <a:solidFill>
                  <a:srgbClr val="082C2D"/>
                </a:solidFill>
                <a:latin typeface="Arial"/>
                <a:cs typeface="Arial"/>
              </a:rPr>
              <a:t>إنشاء</a:t>
            </a: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 أهداف تعلم الوحدة والدورة التدريبية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000" b="1" i="1">
                <a:solidFill>
                  <a:srgbClr val="082C2D"/>
                </a:solidFill>
                <a:latin typeface="Arial"/>
                <a:cs typeface="Arial"/>
              </a:rPr>
              <a:t>ربط</a:t>
            </a:r>
            <a:r>
              <a:rPr lang="ar-IQ" sz="2000" i="1">
                <a:solidFill>
                  <a:srgbClr val="082C2D"/>
                </a:solidFill>
                <a:latin typeface="Arial"/>
                <a:cs typeface="Arial"/>
              </a:rPr>
              <a:t> أهداف التعلّم بأنشطة التعلّم والتقييم</a:t>
            </a:r>
            <a:endParaRPr lang="en-US" sz="2000" i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9BBD63-B937-4DC4-8A29-50EFF5225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8" y="1027208"/>
            <a:ext cx="4555582" cy="346224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90C7C97-4E6A-42A2-984E-13EC630F93A3}"/>
              </a:ext>
            </a:extLst>
          </p:cNvPr>
          <p:cNvCxnSpPr>
            <a:cxnSpLocks/>
          </p:cNvCxnSpPr>
          <p:nvPr/>
        </p:nvCxnSpPr>
        <p:spPr>
          <a:xfrm flipH="1">
            <a:off x="3069774" y="2405743"/>
            <a:ext cx="2340426" cy="12080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C0802F-D329-4B0B-A89B-8FCA4BE80856}"/>
              </a:ext>
            </a:extLst>
          </p:cNvPr>
          <p:cNvCxnSpPr>
            <a:cxnSpLocks/>
          </p:cNvCxnSpPr>
          <p:nvPr/>
        </p:nvCxnSpPr>
        <p:spPr>
          <a:xfrm flipH="1" flipV="1">
            <a:off x="4093030" y="1785257"/>
            <a:ext cx="741070" cy="115388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C5271D-F592-47B4-9272-6A25DEE25666}"/>
              </a:ext>
            </a:extLst>
          </p:cNvPr>
          <p:cNvCxnSpPr>
            <a:cxnSpLocks/>
          </p:cNvCxnSpPr>
          <p:nvPr/>
        </p:nvCxnSpPr>
        <p:spPr>
          <a:xfrm flipH="1" flipV="1">
            <a:off x="1752600" y="1785257"/>
            <a:ext cx="3369550" cy="16101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41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20717" y="267714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 تصميم الدورة التفاعلية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33400" y="9465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D12C55-F8CD-4269-AE65-A78B392B3CD0}"/>
              </a:ext>
            </a:extLst>
          </p:cNvPr>
          <p:cNvSpPr txBox="1"/>
          <p:nvPr/>
        </p:nvSpPr>
        <p:spPr>
          <a:xfrm>
            <a:off x="4481233" y="1400315"/>
            <a:ext cx="4023926" cy="20358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في نهاية هذه الجلسة ، ستتمكن من ...</a:t>
            </a:r>
          </a:p>
          <a:p>
            <a:pPr algn="r" rtl="1"/>
            <a:endParaRPr lang="ar-IQ" sz="200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وصف</a:t>
            </a: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: </a:t>
            </a:r>
            <a:r>
              <a:rPr lang="ar-IQ" sz="2000">
                <a:solidFill>
                  <a:srgbClr val="FF0000"/>
                </a:solidFill>
                <a:latin typeface="Arial"/>
                <a:cs typeface="Arial"/>
              </a:rPr>
              <a:t>تحديد المعلومات أو تذكرها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إنشاء</a:t>
            </a: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: </a:t>
            </a:r>
            <a:r>
              <a:rPr lang="ar-IQ" sz="2000">
                <a:solidFill>
                  <a:srgbClr val="FF0000"/>
                </a:solidFill>
                <a:latin typeface="Arial"/>
                <a:cs typeface="Arial"/>
              </a:rPr>
              <a:t>تصميم وإنتاج شيء جديد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الاتصال</a:t>
            </a: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: </a:t>
            </a:r>
            <a:r>
              <a:rPr lang="ar-IQ" sz="2000">
                <a:solidFill>
                  <a:srgbClr val="FF0000"/>
                </a:solidFill>
                <a:latin typeface="Arial"/>
                <a:cs typeface="Arial"/>
              </a:rPr>
              <a:t>فحص المعلومات وتصنيفها</a:t>
            </a:r>
            <a:endParaRPr lang="en-US" sz="2000" b="1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79E430-8BF3-4738-AB9D-6C99D8FDF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" y="1027208"/>
            <a:ext cx="4721502" cy="384857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1F0B90-BC6B-4917-9E8B-F2DF21637F9A}"/>
              </a:ext>
            </a:extLst>
          </p:cNvPr>
          <p:cNvCxnSpPr>
            <a:cxnSpLocks/>
          </p:cNvCxnSpPr>
          <p:nvPr/>
        </p:nvCxnSpPr>
        <p:spPr>
          <a:xfrm flipH="1" flipV="1">
            <a:off x="4093030" y="1875078"/>
            <a:ext cx="1349828" cy="9603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843092-ED74-4B8B-9121-4E2538C32BD6}"/>
              </a:ext>
            </a:extLst>
          </p:cNvPr>
          <p:cNvCxnSpPr>
            <a:cxnSpLocks/>
          </p:cNvCxnSpPr>
          <p:nvPr/>
        </p:nvCxnSpPr>
        <p:spPr>
          <a:xfrm flipH="1">
            <a:off x="3015343" y="2418255"/>
            <a:ext cx="2249661" cy="142647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C92285-C34F-4021-9C8A-625CF24FC018}"/>
              </a:ext>
            </a:extLst>
          </p:cNvPr>
          <p:cNvCxnSpPr>
            <a:cxnSpLocks/>
          </p:cNvCxnSpPr>
          <p:nvPr/>
        </p:nvCxnSpPr>
        <p:spPr>
          <a:xfrm flipH="1" flipV="1">
            <a:off x="1795331" y="1884458"/>
            <a:ext cx="3343569" cy="135948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241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20717" y="284232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 تصميم الدورة التفاعلية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33400" y="1001643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D12C55-F8CD-4269-AE65-A78B392B3CD0}"/>
              </a:ext>
            </a:extLst>
          </p:cNvPr>
          <p:cNvSpPr txBox="1"/>
          <p:nvPr/>
        </p:nvSpPr>
        <p:spPr>
          <a:xfrm>
            <a:off x="3918524" y="1448559"/>
            <a:ext cx="4704759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2400">
                <a:solidFill>
                  <a:srgbClr val="082C2D"/>
                </a:solidFill>
                <a:latin typeface="Arial"/>
                <a:cs typeface="Arial"/>
              </a:rPr>
              <a:t>مبادئ</a:t>
            </a: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:</a:t>
            </a:r>
          </a:p>
          <a:p>
            <a:pPr algn="r" rtl="1"/>
            <a:endParaRPr lang="ar-IQ" sz="200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ابدأ </a:t>
            </a:r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بأهداف تعليمية </a:t>
            </a: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واضحة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00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فهم طبيعة وفئة </a:t>
            </a:r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التعلّم</a:t>
            </a: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 لكل </a:t>
            </a:r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هدف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00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إنشاء أنشطة </a:t>
            </a:r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تعليمية</a:t>
            </a: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 </a:t>
            </a:r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تتماشى</a:t>
            </a: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 مع تلك </a:t>
            </a:r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الأهداف</a:t>
            </a:r>
            <a:endParaRPr lang="en-US" sz="2000" b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57F92F-F158-4495-B446-606D5473F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" y="1327957"/>
            <a:ext cx="4212772" cy="346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51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293914"/>
            <a:ext cx="8077200" cy="569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تصميم الدورة - المحاذاة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33400" y="86360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9F61926-8F01-4433-806A-EE0267947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84" y="1286043"/>
            <a:ext cx="4846857" cy="29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8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7BC235-DF51-4FA2-BB4B-8182FC21243E}"/>
              </a:ext>
            </a:extLst>
          </p:cNvPr>
          <p:cNvSpPr/>
          <p:nvPr/>
        </p:nvSpPr>
        <p:spPr>
          <a:xfrm>
            <a:off x="5063778" y="27985"/>
            <a:ext cx="4080222" cy="5072063"/>
          </a:xfrm>
          <a:prstGeom prst="rect">
            <a:avLst/>
          </a:prstGeom>
          <a:solidFill>
            <a:srgbClr val="009B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63026" y="1714500"/>
            <a:ext cx="232505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/>
            <a:r>
              <a:rPr lang="ar-IQ" sz="3400" b="1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أهداف الجلسة</a:t>
            </a:r>
            <a:endParaRPr lang="en-US" sz="3400" b="1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926" y="804297"/>
            <a:ext cx="402392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2000" b="1">
                <a:solidFill>
                  <a:srgbClr val="082C2D"/>
                </a:solidFill>
                <a:latin typeface="Arial"/>
                <a:cs typeface="Arial"/>
              </a:rPr>
              <a:t>في نهاية هذه الجلسة ، ستتمكن من ...</a:t>
            </a:r>
          </a:p>
          <a:p>
            <a:pPr algn="r" rtl="1"/>
            <a:endParaRPr lang="ar-IQ" sz="200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إعطاء وصف للمبادئ التربوية الأساسية عبر الإنترنت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إنشاء أهداف تعلّم الوحدة والدورة التدريبية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>
                <a:solidFill>
                  <a:srgbClr val="082C2D"/>
                </a:solidFill>
                <a:latin typeface="Arial"/>
                <a:cs typeface="Arial"/>
              </a:rPr>
              <a:t>ربط أهداف التعلّم بأنشطة التعلّم والتقييم</a:t>
            </a:r>
            <a:endParaRPr lang="en-US" sz="20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38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56100"/>
          </a:xfrm>
          <a:prstGeom prst="rect">
            <a:avLst/>
          </a:prstGeom>
          <a:solidFill>
            <a:srgbClr val="098B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9767" y="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أهم ما تعلمناهُ في الوحدة 3</a:t>
            </a:r>
            <a:endParaRPr lang="en-US" sz="3400" b="1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0567" y="1314013"/>
            <a:ext cx="80898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charset="0"/>
              <a:buChar char="•"/>
            </a:pPr>
            <a:r>
              <a:rPr lang="ar-IQ"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طرق تقديم الدورة التدريبية عبر الإنترنت - متزامن مقابل غير متزامن</a:t>
            </a:r>
          </a:p>
          <a:p>
            <a:pPr marL="285750" indent="-285750" algn="r" rtl="1">
              <a:buFont typeface="Arial" charset="0"/>
              <a:buChar char="•"/>
            </a:pPr>
            <a:endParaRPr lang="ar-IQ"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r" rtl="1">
              <a:buFont typeface="Arial" charset="0"/>
              <a:buChar char="•"/>
            </a:pPr>
            <a:r>
              <a:rPr lang="ar-IQ"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أهداف التعلّم - الخصائص</a:t>
            </a:r>
          </a:p>
          <a:p>
            <a:pPr marL="285750" indent="-285750" algn="r" rtl="1">
              <a:buFont typeface="Arial" charset="0"/>
              <a:buChar char="•"/>
            </a:pPr>
            <a:r>
              <a:rPr lang="ar-IQ"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أهداف التعلّم - التصنيف (على سبيل المثال ، معرفة مقابل عمل)</a:t>
            </a:r>
          </a:p>
          <a:p>
            <a:pPr marL="285750" indent="-285750" algn="r" rtl="1">
              <a:buFont typeface="Arial" charset="0"/>
              <a:buChar char="•"/>
            </a:pPr>
            <a:endParaRPr lang="ar-IQ"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r" rtl="1">
              <a:buFont typeface="Arial" charset="0"/>
              <a:buChar char="•"/>
            </a:pPr>
            <a:r>
              <a:rPr lang="ar-IQ"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التصميم التفاعلي - ربط الأنشطة بالأهداف</a:t>
            </a:r>
          </a:p>
          <a:p>
            <a:pPr marL="285750" indent="-285750" algn="r" rtl="1">
              <a:buFont typeface="Arial" charset="0"/>
              <a:buChar char="•"/>
            </a:pPr>
            <a:r>
              <a:rPr lang="ar-IQ"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التصميم التفاعلي - مواءمة تجربة التعلم</a:t>
            </a:r>
            <a:endParaRPr lang="en-US" sz="20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37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C4FD59-AF5E-40F0-9F60-B6D5FB4B5E8B}"/>
              </a:ext>
            </a:extLst>
          </p:cNvPr>
          <p:cNvSpPr/>
          <p:nvPr/>
        </p:nvSpPr>
        <p:spPr>
          <a:xfrm>
            <a:off x="0" y="0"/>
            <a:ext cx="6427960" cy="5072063"/>
          </a:xfrm>
          <a:prstGeom prst="rect">
            <a:avLst/>
          </a:prstGeom>
          <a:solidFill>
            <a:srgbClr val="07525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4679950" y="704850"/>
            <a:ext cx="4000500" cy="21981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91670" y="1826959"/>
            <a:ext cx="4451109" cy="181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أسئلة؟</a:t>
            </a:r>
            <a:endParaRPr lang="en-JM" sz="3400" b="1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  <a:p>
            <a:pPr algn="r" rtl="1"/>
            <a:r>
              <a:rPr lang="ar-IQ" sz="3400" b="1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أو</a:t>
            </a:r>
            <a:endParaRPr lang="en-JM" sz="3400" b="1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  <a:p>
            <a:pPr algn="r" rtl="1"/>
            <a:r>
              <a:rPr lang="ar-IQ" sz="3400" b="1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      تعليق؟</a:t>
            </a:r>
            <a:endParaRPr lang="en-US" sz="3400" b="1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pic>
        <p:nvPicPr>
          <p:cNvPr id="2050" name="Picture 2" descr="Rodin,-The-Thinker - VMFA Press Room">
            <a:extLst>
              <a:ext uri="{FF2B5EF4-FFF2-40B4-BE49-F238E27FC236}">
                <a16:creationId xmlns:a16="http://schemas.microsoft.com/office/drawing/2014/main" id="{6607A011-FE16-492A-A583-81D17C08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159401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66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679950" y="1536671"/>
            <a:ext cx="4165286" cy="2805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sz="2000">
                <a:solidFill>
                  <a:srgbClr val="082C2D"/>
                </a:solidFill>
                <a:latin typeface="Arial Regular" charset="0"/>
                <a:cs typeface="Arial Regular" charset="0"/>
              </a:rPr>
              <a:t>الواجب المنزلي</a:t>
            </a:r>
            <a:endParaRPr lang="en-US" sz="2000">
              <a:solidFill>
                <a:srgbClr val="082C2D"/>
              </a:solidFill>
              <a:latin typeface="Arial Regular" charset="0"/>
              <a:cs typeface="Arial Regular" charset="0"/>
            </a:endParaRPr>
          </a:p>
          <a:p>
            <a:pPr marL="285750" indent="-285750" algn="r" rtl="1">
              <a:lnSpc>
                <a:spcPct val="150000"/>
              </a:lnSpc>
              <a:buFont typeface="Arial"/>
              <a:buChar char="•"/>
            </a:pPr>
            <a:r>
              <a:rPr lang="ar-IQ" sz="2000">
                <a:solidFill>
                  <a:srgbClr val="082C2D"/>
                </a:solidFill>
                <a:latin typeface="Arial Regular" charset="0"/>
                <a:cs typeface="Arial Regular" charset="0"/>
              </a:rPr>
              <a:t>ورقة عمل النشاط</a:t>
            </a:r>
            <a:endParaRPr lang="en-US" sz="2000">
              <a:solidFill>
                <a:srgbClr val="082C2D"/>
              </a:solidFill>
              <a:latin typeface="Arial Regular" charset="0"/>
              <a:cs typeface="Arial Regular" charset="0"/>
            </a:endParaRPr>
          </a:p>
          <a:p>
            <a:pPr algn="r" rtl="1">
              <a:lnSpc>
                <a:spcPct val="150000"/>
              </a:lnSpc>
            </a:pPr>
            <a:r>
              <a:rPr lang="en-US" sz="2000" err="1">
                <a:solidFill>
                  <a:srgbClr val="082C2D"/>
                </a:solidFill>
                <a:latin typeface="Arial Regular"/>
                <a:cs typeface="Arial Regular" charset="0"/>
              </a:rPr>
              <a:t>الجلسة</a:t>
            </a:r>
            <a:r>
              <a:rPr lang="en-US" sz="2000">
                <a:solidFill>
                  <a:srgbClr val="082C2D"/>
                </a:solidFill>
                <a:latin typeface="Arial Regular"/>
                <a:cs typeface="Arial Regular" charset="0"/>
              </a:rPr>
              <a:t> </a:t>
            </a:r>
            <a:r>
              <a:rPr lang="en-US" sz="2000" err="1">
                <a:solidFill>
                  <a:srgbClr val="082C2D"/>
                </a:solidFill>
                <a:latin typeface="Arial Regular"/>
                <a:cs typeface="Arial Regular" charset="0"/>
              </a:rPr>
              <a:t>التالية</a:t>
            </a:r>
            <a:r>
              <a:rPr lang="en-US" sz="2000">
                <a:solidFill>
                  <a:srgbClr val="082C2D"/>
                </a:solidFill>
                <a:latin typeface="Arial Regular"/>
                <a:cs typeface="Arial Regular" charset="0"/>
              </a:rPr>
              <a:t>:</a:t>
            </a:r>
            <a:endParaRPr lang="en-US" sz="2000">
              <a:solidFill>
                <a:srgbClr val="082C2D"/>
              </a:solidFill>
              <a:latin typeface="Arial Regular" charset="0"/>
              <a:cs typeface="Arial Regular" charset="0"/>
            </a:endParaRPr>
          </a:p>
          <a:p>
            <a:pPr algn="r" rtl="1">
              <a:lnSpc>
                <a:spcPct val="150000"/>
              </a:lnSpc>
            </a:pPr>
            <a:r>
              <a:rPr lang="en-US" sz="2000" err="1">
                <a:solidFill>
                  <a:srgbClr val="082C2D"/>
                </a:solidFill>
                <a:latin typeface="Arial Regular"/>
              </a:rPr>
              <a:t>الخميس</a:t>
            </a:r>
            <a:r>
              <a:rPr lang="en-US" sz="2000">
                <a:solidFill>
                  <a:srgbClr val="082C2D"/>
                </a:solidFill>
                <a:latin typeface="Arial Regular"/>
              </a:rPr>
              <a:t> 7 </a:t>
            </a:r>
            <a:r>
              <a:rPr lang="en-US" sz="2000" err="1">
                <a:solidFill>
                  <a:srgbClr val="082C2D"/>
                </a:solidFill>
                <a:latin typeface="Arial Regular"/>
              </a:rPr>
              <a:t>أيار</a:t>
            </a:r>
            <a:r>
              <a:rPr lang="en-US" sz="2000">
                <a:solidFill>
                  <a:srgbClr val="082C2D"/>
                </a:solidFill>
                <a:latin typeface="Arial Regular"/>
              </a:rPr>
              <a:t> / 3:30- 5:00 </a:t>
            </a:r>
            <a:r>
              <a:rPr lang="en-US" sz="2000" err="1">
                <a:solidFill>
                  <a:srgbClr val="082C2D"/>
                </a:solidFill>
                <a:latin typeface="Arial Regular"/>
              </a:rPr>
              <a:t>مساءاً</a:t>
            </a:r>
            <a:r>
              <a:rPr lang="en-US"/>
              <a:t/>
            </a:r>
            <a:br>
              <a:rPr lang="en-US"/>
            </a:br>
            <a:r>
              <a:rPr lang="en-US" sz="2000" err="1">
                <a:solidFill>
                  <a:srgbClr val="082C2D"/>
                </a:solidFill>
                <a:latin typeface="Arial Regular"/>
              </a:rPr>
              <a:t>السلوك</a:t>
            </a:r>
            <a:r>
              <a:rPr lang="en-US" sz="2000">
                <a:solidFill>
                  <a:srgbClr val="082C2D"/>
                </a:solidFill>
                <a:latin typeface="Arial Regular"/>
              </a:rPr>
              <a:t> </a:t>
            </a:r>
            <a:r>
              <a:rPr lang="en-US" sz="2000" err="1">
                <a:solidFill>
                  <a:srgbClr val="082C2D"/>
                </a:solidFill>
                <a:latin typeface="Arial Regular"/>
              </a:rPr>
              <a:t>الأخلاقي</a:t>
            </a:r>
            <a:r>
              <a:rPr lang="en-US" sz="2000">
                <a:solidFill>
                  <a:srgbClr val="082C2D"/>
                </a:solidFill>
                <a:latin typeface="Arial Regular"/>
              </a:rPr>
              <a:t> </a:t>
            </a:r>
            <a:r>
              <a:rPr lang="en-US" sz="2000" err="1">
                <a:solidFill>
                  <a:srgbClr val="082C2D"/>
                </a:solidFill>
                <a:latin typeface="Arial Regular"/>
              </a:rPr>
              <a:t>عبر</a:t>
            </a:r>
            <a:r>
              <a:rPr lang="en-US" sz="2000">
                <a:solidFill>
                  <a:srgbClr val="082C2D"/>
                </a:solidFill>
                <a:latin typeface="Arial Regular"/>
              </a:rPr>
              <a:t> </a:t>
            </a:r>
            <a:r>
              <a:rPr lang="en-US" sz="2000" err="1">
                <a:solidFill>
                  <a:srgbClr val="082C2D"/>
                </a:solidFill>
                <a:latin typeface="Arial Regular"/>
              </a:rPr>
              <a:t>الأنترنيت</a:t>
            </a:r>
            <a:r>
              <a:rPr lang="en-US" sz="2000">
                <a:solidFill>
                  <a:srgbClr val="082C2D"/>
                </a:solidFill>
                <a:latin typeface="Arial Regular"/>
              </a:rPr>
              <a:t> </a:t>
            </a:r>
            <a:endParaRPr lang="en-US"/>
          </a:p>
          <a:p>
            <a:pPr marL="285750" indent="-285750" algn="r" rtl="1">
              <a:lnSpc>
                <a:spcPct val="150000"/>
              </a:lnSpc>
              <a:buFont typeface="Arial"/>
              <a:buChar char="•"/>
            </a:pPr>
            <a:endParaRPr lang="en-US" sz="2000">
              <a:solidFill>
                <a:srgbClr val="082C2D"/>
              </a:solidFill>
              <a:latin typeface="Arial Regular" charset="0"/>
              <a:cs typeface="Arial Regular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C4FD59-AF5E-40F0-9F60-B6D5FB4B5E8B}"/>
              </a:ext>
            </a:extLst>
          </p:cNvPr>
          <p:cNvSpPr/>
          <p:nvPr/>
        </p:nvSpPr>
        <p:spPr>
          <a:xfrm>
            <a:off x="0" y="-1"/>
            <a:ext cx="4272323" cy="5072063"/>
          </a:xfrm>
          <a:prstGeom prst="rect">
            <a:avLst/>
          </a:prstGeom>
          <a:solidFill>
            <a:srgbClr val="07525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4679950" y="704850"/>
            <a:ext cx="4000500" cy="21981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91671" y="1826959"/>
            <a:ext cx="350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ماذا بعد جلسة اليوم؟</a:t>
            </a:r>
            <a:endParaRPr lang="en-US" sz="3400" b="1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1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بعض المبادئ الأساسية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6485" y="1220751"/>
            <a:ext cx="8089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charset="0"/>
              <a:buChar char="•"/>
            </a:pPr>
            <a:r>
              <a:rPr lang="ar-IQ" sz="2000">
                <a:solidFill>
                  <a:srgbClr val="082C2D"/>
                </a:solidFill>
                <a:latin typeface="Arial" charset="0"/>
                <a:ea typeface="Arial" charset="0"/>
                <a:cs typeface="Arial" charset="0"/>
              </a:rPr>
              <a:t>تقديم الدورة: التدريس غير المتزامن مقابل التدريس المتزامن</a:t>
            </a:r>
          </a:p>
          <a:p>
            <a:pPr marL="285750" indent="-285750" algn="r" rtl="1">
              <a:buFont typeface="Arial" charset="0"/>
              <a:buChar char="•"/>
            </a:pPr>
            <a:endParaRPr lang="ar-IQ" sz="2000">
              <a:solidFill>
                <a:srgbClr val="082C2D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r" rtl="1">
              <a:buFont typeface="Arial" charset="0"/>
              <a:buChar char="•"/>
            </a:pPr>
            <a:r>
              <a:rPr lang="ar-IQ" sz="2000">
                <a:solidFill>
                  <a:srgbClr val="082C2D"/>
                </a:solidFill>
                <a:latin typeface="Arial" charset="0"/>
                <a:ea typeface="Arial" charset="0"/>
                <a:cs typeface="Arial" charset="0"/>
              </a:rPr>
              <a:t>أهداف التعلّم: الخصائص والتصنيف</a:t>
            </a:r>
          </a:p>
          <a:p>
            <a:pPr marL="285750" indent="-285750" algn="r" rtl="1">
              <a:buFont typeface="Arial" charset="0"/>
              <a:buChar char="•"/>
            </a:pPr>
            <a:endParaRPr lang="ar-IQ" sz="2000">
              <a:solidFill>
                <a:srgbClr val="082C2D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 algn="r" rtl="1">
              <a:buFont typeface="Arial" charset="0"/>
              <a:buChar char="•"/>
            </a:pPr>
            <a:r>
              <a:rPr lang="ar-IQ" sz="2000">
                <a:solidFill>
                  <a:srgbClr val="082C2D"/>
                </a:solidFill>
                <a:latin typeface="Arial" charset="0"/>
                <a:ea typeface="Arial" charset="0"/>
                <a:cs typeface="Arial" charset="0"/>
              </a:rPr>
              <a:t>تصميم الدورة: التعلّم / الأنشطة التعليمية</a:t>
            </a:r>
            <a:endParaRPr lang="en-US" sz="2000">
              <a:solidFill>
                <a:srgbClr val="082C2D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4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1. المتزامن مقابل الغير متزامن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0567" y="954206"/>
            <a:ext cx="808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solidFill>
                <a:srgbClr val="082C2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E-learning 101 | Synchronous and Asynchronous Tools: What, How and ...">
            <a:extLst>
              <a:ext uri="{FF2B5EF4-FFF2-40B4-BE49-F238E27FC236}">
                <a16:creationId xmlns:a16="http://schemas.microsoft.com/office/drawing/2014/main" id="{75C44FB5-3A35-4B91-8C90-34B9BE56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01" y="1553853"/>
            <a:ext cx="3686417" cy="28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4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تقديم الدورة: متزامن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250" y="954206"/>
            <a:ext cx="808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solidFill>
                <a:srgbClr val="082C2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E-learning 101 | Synchronous and Asynchronous Tools: What, How and ...">
            <a:extLst>
              <a:ext uri="{FF2B5EF4-FFF2-40B4-BE49-F238E27FC236}">
                <a16:creationId xmlns:a16="http://schemas.microsoft.com/office/drawing/2014/main" id="{75C44FB5-3A35-4B91-8C90-34B9BE56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7" y="1308850"/>
            <a:ext cx="2800596" cy="21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32F85C4-908C-462F-96F1-87B397199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84528"/>
              </p:ext>
            </p:extLst>
          </p:nvPr>
        </p:nvGraphicFramePr>
        <p:xfrm>
          <a:off x="3578921" y="1257213"/>
          <a:ext cx="4822480" cy="2932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240">
                  <a:extLst>
                    <a:ext uri="{9D8B030D-6E8A-4147-A177-3AD203B41FA5}">
                      <a16:colId xmlns:a16="http://schemas.microsoft.com/office/drawing/2014/main" val="760805388"/>
                    </a:ext>
                  </a:extLst>
                </a:gridCol>
                <a:gridCol w="2411240">
                  <a:extLst>
                    <a:ext uri="{9D8B030D-6E8A-4147-A177-3AD203B41FA5}">
                      <a16:colId xmlns:a16="http://schemas.microsoft.com/office/drawing/2014/main" val="3919550868"/>
                    </a:ext>
                  </a:extLst>
                </a:gridCol>
              </a:tblGrid>
              <a:tr h="583459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429278"/>
                  </a:ext>
                </a:extLst>
              </a:tr>
              <a:tr h="2292001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المشاركة في الوقت الفعلي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فرص التعلم التفاعلي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على غرار الدورات التقليدية وجها لوجه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العمق التعليمي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لا تتمتع بالمرونة لوقت الطلبة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تتطلّب المزيد من التكنولوجيا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الموثوقية التكنولوجية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مشاكل الاتصال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67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92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تقديم الدورة: غير متزامن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250" y="954206"/>
            <a:ext cx="808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solidFill>
                <a:srgbClr val="082C2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E-learning 101 | Synchronous and Asynchronous Tools: What, How and ...">
            <a:extLst>
              <a:ext uri="{FF2B5EF4-FFF2-40B4-BE49-F238E27FC236}">
                <a16:creationId xmlns:a16="http://schemas.microsoft.com/office/drawing/2014/main" id="{75C44FB5-3A35-4B91-8C90-34B9BE56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7" y="1667798"/>
            <a:ext cx="3013943" cy="23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32F85C4-908C-462F-96F1-87B397199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7050"/>
              </p:ext>
            </p:extLst>
          </p:nvPr>
        </p:nvGraphicFramePr>
        <p:xfrm>
          <a:off x="4057891" y="1227305"/>
          <a:ext cx="4822480" cy="2932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240">
                  <a:extLst>
                    <a:ext uri="{9D8B030D-6E8A-4147-A177-3AD203B41FA5}">
                      <a16:colId xmlns:a16="http://schemas.microsoft.com/office/drawing/2014/main" val="760805388"/>
                    </a:ext>
                  </a:extLst>
                </a:gridCol>
                <a:gridCol w="2411240">
                  <a:extLst>
                    <a:ext uri="{9D8B030D-6E8A-4147-A177-3AD203B41FA5}">
                      <a16:colId xmlns:a16="http://schemas.microsoft.com/office/drawing/2014/main" val="3919550868"/>
                    </a:ext>
                  </a:extLst>
                </a:gridCol>
              </a:tblGrid>
              <a:tr h="583459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429278"/>
                  </a:ext>
                </a:extLst>
              </a:tr>
              <a:tr h="2292001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مرونة الجدولة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المزيد من الوقت للطلاب لترتيب أفكارهم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العمل المستقل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الدراسة حسب وقت الطلبة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عُزلة الطلبة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تتطلّب التشجيع الذاتي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قد لا يكون المحتوى جذابًا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IQ"/>
                        <a:t>قد يجد الطلبة بعض العوائق لفهم المواد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67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83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0296" y="13505"/>
            <a:ext cx="3703704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27043" y="1870994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US" sz="3400" b="1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Poll #2</a:t>
            </a:r>
          </a:p>
          <a:p>
            <a:r>
              <a:rPr lang="ar-IQ" sz="3400" b="1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الاقتراع </a:t>
            </a:r>
            <a:endParaRPr lang="en-JM" sz="3400" b="1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587828" y="1002089"/>
            <a:ext cx="4484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ما هي أفضل طريقة للتعلّم عبر الإنترنت؟ (أدخل </a:t>
            </a: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أو </a:t>
            </a: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 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أو </a:t>
            </a: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أو </a:t>
            </a: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 D 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في مربع الدردشة)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.A 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بشكل متزامن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.B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بشكل غير متزامن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.C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مختلط</a:t>
            </a:r>
          </a:p>
          <a:p>
            <a:pPr algn="r" rtl="1"/>
            <a:endParaRPr lang="ar-IQ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.D</a:t>
            </a:r>
            <a:r>
              <a:rPr lang="ar-IQ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لا شيء مما سبق</a:t>
            </a: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0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2. خلق أهداف التعلم</a:t>
            </a:r>
            <a:endParaRPr lang="en-US" sz="3400" b="1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0567" y="954206"/>
            <a:ext cx="808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solidFill>
                <a:srgbClr val="082C2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2" descr="Verbs for Learning Objectives - Bloom's Taxonomy">
            <a:extLst>
              <a:ext uri="{FF2B5EF4-FFF2-40B4-BE49-F238E27FC236}">
                <a16:creationId xmlns:a16="http://schemas.microsoft.com/office/drawing/2014/main" id="{64209EB9-7FE1-4EB0-AB95-BD373978B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3"/>
          <a:stretch/>
        </p:blipFill>
        <p:spPr bwMode="auto">
          <a:xfrm>
            <a:off x="389432" y="1198146"/>
            <a:ext cx="4634517" cy="329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9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76D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0749d9fd7964c3d86bb1c9586d8ef0c xmlns="03998e33-bf9e-4dc3-96ba-2cbff5dd88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Iraq</TermName>
          <TermId xmlns="http://schemas.microsoft.com/office/infopath/2007/PartnerControls">ac59c231-9f26-4c18-8841-6bfb5271b5a0</TermId>
        </TermInfo>
      </Terms>
    </m0749d9fd7964c3d86bb1c9586d8ef0c>
    <ed01322c547a4dd2908926ace3166475 xmlns="03998e33-bf9e-4dc3-96ba-2cbff5dd88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3049</TermName>
          <TermId xmlns="http://schemas.microsoft.com/office/infopath/2007/PartnerControls">867cb341-23ac-4caa-8291-3a5e9176f1dd</TermId>
        </TermInfo>
      </Terms>
    </ed01322c547a4dd2908926ace3166475>
    <TaxCatchAll xmlns="03998e33-bf9e-4dc3-96ba-2cbff5dd88e2">
      <Value>1</Value>
      <Value>6</Value>
    </TaxCatchAll>
    <SharedWithUsers xmlns="03998e33-bf9e-4dc3-96ba-2cbff5dd88e2">
      <UserInfo>
        <DisplayName>Ammar Waleed Alani</DisplayName>
        <AccountId>15</AccountId>
        <AccountType/>
      </UserInfo>
      <UserInfo>
        <DisplayName>Lori Mason</DisplayName>
        <AccountId>12</AccountId>
        <AccountType/>
      </UserInfo>
      <UserInfo>
        <DisplayName>Lindsey Powers</DisplayName>
        <AccountId>25</AccountId>
        <AccountType/>
      </UserInfo>
      <UserInfo>
        <DisplayName>Stanley Currier</DisplayName>
        <AccountId>24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170753063374389A59228429CC102" ma:contentTypeVersion="17" ma:contentTypeDescription="Create a new document." ma:contentTypeScope="" ma:versionID="04a12b5f73d3f50957748918b3199591">
  <xsd:schema xmlns:xsd="http://www.w3.org/2001/XMLSchema" xmlns:xs="http://www.w3.org/2001/XMLSchema" xmlns:p="http://schemas.microsoft.com/office/2006/metadata/properties" xmlns:ns2="bd0c619f-6be1-405c-9b81-967050b6419b" xmlns:ns3="03998e33-bf9e-4dc3-96ba-2cbff5dd88e2" targetNamespace="http://schemas.microsoft.com/office/2006/metadata/properties" ma:root="true" ma:fieldsID="a2be92ddff27dfd0a6f14b7f7ec0a76f" ns2:_="" ns3:_="">
    <xsd:import namespace="bd0c619f-6be1-405c-9b81-967050b6419b"/>
    <xsd:import namespace="03998e33-bf9e-4dc3-96ba-2cbff5dd8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m0749d9fd7964c3d86bb1c9586d8ef0c" minOccurs="0"/>
                <xsd:element ref="ns3:TaxCatchAll" minOccurs="0"/>
                <xsd:element ref="ns3:ed01322c547a4dd2908926ace3166475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c619f-6be1-405c-9b81-967050b64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98e33-bf9e-4dc3-96ba-2cbff5dd88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m0749d9fd7964c3d86bb1c9586d8ef0c" ma:index="19" nillable="true" ma:taxonomy="true" ma:internalName="m0749d9fd7964c3d86bb1c9586d8ef0c" ma:taxonomyFieldName="Country" ma:displayName="Country" ma:default="1;#Iraq|ac59c231-9f26-4c18-8841-6bfb5271b5a0" ma:fieldId="{60749d9f-d796-4c3d-86bb-1c9586d8ef0c}" ma:sspId="fe952b0e-87b1-4651-bd97-4ae9bbb31ca5" ma:termSetId="1aae8845-0c15-4b09-8c7f-8bc1846b1d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7da6ccff-11f7-4843-9d2e-94b16dd372dc}" ma:internalName="TaxCatchAll" ma:showField="CatchAllData" ma:web="03998e33-bf9e-4dc3-96ba-2cbff5dd8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01322c547a4dd2908926ace3166475" ma:index="22" nillable="true" ma:taxonomy="true" ma:internalName="ed01322c547a4dd2908926ace3166475" ma:taxonomyFieldName="Program" ma:displayName="Program" ma:default="" ma:fieldId="{ed01322c-547a-4dd2-9089-26ace3166475}" ma:sspId="fe952b0e-87b1-4651-bd97-4ae9bbb31ca5" ma:termSetId="77eb5a22-eacd-4a56-8e87-3b6b85d80ea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CC77FB-1E1E-4A38-AB6C-D888B57639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0D5C0-6E8D-4B35-8B52-284DEAD2DEA5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03998e33-bf9e-4dc3-96ba-2cbff5dd88e2"/>
    <ds:schemaRef ds:uri="bd0c619f-6be1-405c-9b81-967050b6419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F447C9-0752-4329-A677-E1D18EA9EB50}">
  <ds:schemaRefs>
    <ds:schemaRef ds:uri="03998e33-bf9e-4dc3-96ba-2cbff5dd88e2"/>
    <ds:schemaRef ds:uri="bd0c619f-6be1-405c-9b81-967050b641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822</Words>
  <Application>Microsoft Office PowerPoint</Application>
  <PresentationFormat>On-screen Show (16:9)</PresentationFormat>
  <Paragraphs>244</Paragraphs>
  <Slides>32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Arial</vt:lpstr>
      <vt:lpstr>Arial</vt:lpstr>
      <vt:lpstr>Arial Regular</vt:lpstr>
      <vt:lpstr>Calibri</vt:lpstr>
      <vt:lpstr>Courier New</vt:lpstr>
      <vt:lpstr>Franklin Gothic Medium</vt:lpstr>
      <vt:lpstr>Futura LT Book</vt:lpstr>
      <vt:lpstr>Lato Light</vt:lpstr>
      <vt:lpstr>Lato Regular</vt:lpstr>
      <vt:lpstr>Mission Gothic Regular</vt:lpstr>
      <vt:lpstr>Nexa Bold</vt:lpstr>
      <vt:lpstr>Open Sans</vt:lpstr>
      <vt:lpstr>Open Sans bold</vt:lpstr>
      <vt:lpstr>PT Sans</vt:lpstr>
      <vt:lpstr>Sketch 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Yasir Abbas</cp:lastModifiedBy>
  <cp:revision>1</cp:revision>
  <cp:lastPrinted>2016-10-11T18:13:18Z</cp:lastPrinted>
  <dcterms:created xsi:type="dcterms:W3CDTF">2013-04-14T18:18:29Z</dcterms:created>
  <dcterms:modified xsi:type="dcterms:W3CDTF">2020-05-05T19:03:55Z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0x01010045F170753063374389A59228429CC102</vt:lpwstr>
  </property>
  <property fmtid="{D5CDD505-2E9C-101B-9397-08002B2CF9AE}" pid="3" name="Program">
    <vt:lpwstr>6;#3049|867cb341-23ac-4caa-8291-3a5e9176f1dd</vt:lpwstr>
  </property>
  <property fmtid="{D5CDD505-2E9C-101B-9397-08002B2CF9AE}" pid="4" name="Country">
    <vt:lpwstr>1;#Iraq|ac59c231-9f26-4c18-8841-6bfb5271b5a0</vt:lpwstr>
  </property>
</Properties>
</file>