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8" r:id="rId4"/>
    <p:sldId id="257" r:id="rId5"/>
    <p:sldId id="258" r:id="rId6"/>
    <p:sldId id="259" r:id="rId7"/>
    <p:sldId id="260" r:id="rId8"/>
    <p:sldId id="314" r:id="rId9"/>
    <p:sldId id="261" r:id="rId10"/>
    <p:sldId id="262" r:id="rId11"/>
    <p:sldId id="327" r:id="rId12"/>
    <p:sldId id="263" r:id="rId13"/>
    <p:sldId id="264" r:id="rId14"/>
    <p:sldId id="265" r:id="rId15"/>
    <p:sldId id="323" r:id="rId16"/>
    <p:sldId id="324" r:id="rId17"/>
    <p:sldId id="266" r:id="rId18"/>
    <p:sldId id="313" r:id="rId19"/>
    <p:sldId id="269" r:id="rId20"/>
    <p:sldId id="270" r:id="rId21"/>
    <p:sldId id="271" r:id="rId22"/>
    <p:sldId id="288" r:id="rId23"/>
    <p:sldId id="289" r:id="rId24"/>
    <p:sldId id="291" r:id="rId25"/>
    <p:sldId id="293"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6" r:id="rId42"/>
    <p:sldId id="272" r:id="rId43"/>
    <p:sldId id="273" r:id="rId44"/>
    <p:sldId id="274" r:id="rId45"/>
    <p:sldId id="275" r:id="rId46"/>
    <p:sldId id="276" r:id="rId47"/>
    <p:sldId id="277" r:id="rId48"/>
    <p:sldId id="278" r:id="rId49"/>
    <p:sldId id="279" r:id="rId50"/>
    <p:sldId id="280" r:id="rId51"/>
    <p:sldId id="281" r:id="rId52"/>
    <p:sldId id="282" r:id="rId53"/>
    <p:sldId id="283" r:id="rId54"/>
    <p:sldId id="284" r:id="rId55"/>
    <p:sldId id="285" r:id="rId56"/>
    <p:sldId id="286" r:id="rId57"/>
    <p:sldId id="287" r:id="rId58"/>
    <p:sldId id="318" r:id="rId59"/>
    <p:sldId id="319" r:id="rId60"/>
    <p:sldId id="320" r:id="rId61"/>
    <p:sldId id="322" r:id="rId62"/>
    <p:sldId id="29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2" autoAdjust="0"/>
    <p:restoredTop sz="94660"/>
  </p:normalViewPr>
  <p:slideViewPr>
    <p:cSldViewPr snapToGrid="0">
      <p:cViewPr varScale="1">
        <p:scale>
          <a:sx n="98" d="100"/>
          <a:sy n="98" d="100"/>
        </p:scale>
        <p:origin x="84"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A215F8-6D01-49D8-BF03-39FBFA39BCAF}" type="datetimeFigureOut">
              <a:rPr lang="en-US" smtClean="0"/>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8B911-FD5D-4E2E-B42D-510F0DFCF91C}" type="slidenum">
              <a:rPr lang="en-US" smtClean="0"/>
              <a:t>‹#›</a:t>
            </a:fld>
            <a:endParaRPr lang="en-US"/>
          </a:p>
        </p:txBody>
      </p:sp>
    </p:spTree>
    <p:extLst>
      <p:ext uri="{BB962C8B-B14F-4D97-AF65-F5344CB8AC3E}">
        <p14:creationId xmlns:p14="http://schemas.microsoft.com/office/powerpoint/2010/main" val="484482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A215F8-6D01-49D8-BF03-39FBFA39BCAF}" type="datetimeFigureOut">
              <a:rPr lang="en-US" smtClean="0"/>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8B911-FD5D-4E2E-B42D-510F0DFCF91C}" type="slidenum">
              <a:rPr lang="en-US" smtClean="0"/>
              <a:t>‹#›</a:t>
            </a:fld>
            <a:endParaRPr lang="en-US"/>
          </a:p>
        </p:txBody>
      </p:sp>
    </p:spTree>
    <p:extLst>
      <p:ext uri="{BB962C8B-B14F-4D97-AF65-F5344CB8AC3E}">
        <p14:creationId xmlns:p14="http://schemas.microsoft.com/office/powerpoint/2010/main" val="1799083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A215F8-6D01-49D8-BF03-39FBFA39BCAF}" type="datetimeFigureOut">
              <a:rPr lang="en-US" smtClean="0"/>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8B911-FD5D-4E2E-B42D-510F0DFCF91C}" type="slidenum">
              <a:rPr lang="en-US" smtClean="0"/>
              <a:t>‹#›</a:t>
            </a:fld>
            <a:endParaRPr lang="en-US"/>
          </a:p>
        </p:txBody>
      </p:sp>
    </p:spTree>
    <p:extLst>
      <p:ext uri="{BB962C8B-B14F-4D97-AF65-F5344CB8AC3E}">
        <p14:creationId xmlns:p14="http://schemas.microsoft.com/office/powerpoint/2010/main" val="1946337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A215F8-6D01-49D8-BF03-39FBFA39BCAF}" type="datetimeFigureOut">
              <a:rPr lang="en-US" smtClean="0"/>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8B911-FD5D-4E2E-B42D-510F0DFCF91C}" type="slidenum">
              <a:rPr lang="en-US" smtClean="0"/>
              <a:t>‹#›</a:t>
            </a:fld>
            <a:endParaRPr lang="en-US"/>
          </a:p>
        </p:txBody>
      </p:sp>
    </p:spTree>
    <p:extLst>
      <p:ext uri="{BB962C8B-B14F-4D97-AF65-F5344CB8AC3E}">
        <p14:creationId xmlns:p14="http://schemas.microsoft.com/office/powerpoint/2010/main" val="3177165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A215F8-6D01-49D8-BF03-39FBFA39BCAF}" type="datetimeFigureOut">
              <a:rPr lang="en-US" smtClean="0"/>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8B911-FD5D-4E2E-B42D-510F0DFCF91C}" type="slidenum">
              <a:rPr lang="en-US" smtClean="0"/>
              <a:t>‹#›</a:t>
            </a:fld>
            <a:endParaRPr lang="en-US"/>
          </a:p>
        </p:txBody>
      </p:sp>
    </p:spTree>
    <p:extLst>
      <p:ext uri="{BB962C8B-B14F-4D97-AF65-F5344CB8AC3E}">
        <p14:creationId xmlns:p14="http://schemas.microsoft.com/office/powerpoint/2010/main" val="232755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A215F8-6D01-49D8-BF03-39FBFA39BCAF}" type="datetimeFigureOut">
              <a:rPr lang="en-US" smtClean="0"/>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8B911-FD5D-4E2E-B42D-510F0DFCF91C}" type="slidenum">
              <a:rPr lang="en-US" smtClean="0"/>
              <a:t>‹#›</a:t>
            </a:fld>
            <a:endParaRPr lang="en-US"/>
          </a:p>
        </p:txBody>
      </p:sp>
    </p:spTree>
    <p:extLst>
      <p:ext uri="{BB962C8B-B14F-4D97-AF65-F5344CB8AC3E}">
        <p14:creationId xmlns:p14="http://schemas.microsoft.com/office/powerpoint/2010/main" val="1774600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A215F8-6D01-49D8-BF03-39FBFA39BCAF}" type="datetimeFigureOut">
              <a:rPr lang="en-US" smtClean="0"/>
              <a:t>5/2/2020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B8B911-FD5D-4E2E-B42D-510F0DFCF91C}" type="slidenum">
              <a:rPr lang="en-US" smtClean="0"/>
              <a:t>‹#›</a:t>
            </a:fld>
            <a:endParaRPr lang="en-US"/>
          </a:p>
        </p:txBody>
      </p:sp>
    </p:spTree>
    <p:extLst>
      <p:ext uri="{BB962C8B-B14F-4D97-AF65-F5344CB8AC3E}">
        <p14:creationId xmlns:p14="http://schemas.microsoft.com/office/powerpoint/2010/main" val="1359520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A215F8-6D01-49D8-BF03-39FBFA39BCAF}" type="datetimeFigureOut">
              <a:rPr lang="en-US" smtClean="0"/>
              <a:t>5/2/2020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B8B911-FD5D-4E2E-B42D-510F0DFCF91C}" type="slidenum">
              <a:rPr lang="en-US" smtClean="0"/>
              <a:t>‹#›</a:t>
            </a:fld>
            <a:endParaRPr lang="en-US"/>
          </a:p>
        </p:txBody>
      </p:sp>
    </p:spTree>
    <p:extLst>
      <p:ext uri="{BB962C8B-B14F-4D97-AF65-F5344CB8AC3E}">
        <p14:creationId xmlns:p14="http://schemas.microsoft.com/office/powerpoint/2010/main" val="349251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A215F8-6D01-49D8-BF03-39FBFA39BCAF}" type="datetimeFigureOut">
              <a:rPr lang="en-US" smtClean="0"/>
              <a:t>5/2/2020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B8B911-FD5D-4E2E-B42D-510F0DFCF91C}" type="slidenum">
              <a:rPr lang="en-US" smtClean="0"/>
              <a:t>‹#›</a:t>
            </a:fld>
            <a:endParaRPr lang="en-US"/>
          </a:p>
        </p:txBody>
      </p:sp>
    </p:spTree>
    <p:extLst>
      <p:ext uri="{BB962C8B-B14F-4D97-AF65-F5344CB8AC3E}">
        <p14:creationId xmlns:p14="http://schemas.microsoft.com/office/powerpoint/2010/main" val="355519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A215F8-6D01-49D8-BF03-39FBFA39BCAF}" type="datetimeFigureOut">
              <a:rPr lang="en-US" smtClean="0"/>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8B911-FD5D-4E2E-B42D-510F0DFCF91C}" type="slidenum">
              <a:rPr lang="en-US" smtClean="0"/>
              <a:t>‹#›</a:t>
            </a:fld>
            <a:endParaRPr lang="en-US"/>
          </a:p>
        </p:txBody>
      </p:sp>
    </p:spTree>
    <p:extLst>
      <p:ext uri="{BB962C8B-B14F-4D97-AF65-F5344CB8AC3E}">
        <p14:creationId xmlns:p14="http://schemas.microsoft.com/office/powerpoint/2010/main" val="173313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A215F8-6D01-49D8-BF03-39FBFA39BCAF}" type="datetimeFigureOut">
              <a:rPr lang="en-US" smtClean="0"/>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8B911-FD5D-4E2E-B42D-510F0DFCF91C}" type="slidenum">
              <a:rPr lang="en-US" smtClean="0"/>
              <a:t>‹#›</a:t>
            </a:fld>
            <a:endParaRPr lang="en-US"/>
          </a:p>
        </p:txBody>
      </p:sp>
    </p:spTree>
    <p:extLst>
      <p:ext uri="{BB962C8B-B14F-4D97-AF65-F5344CB8AC3E}">
        <p14:creationId xmlns:p14="http://schemas.microsoft.com/office/powerpoint/2010/main" val="1747214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A215F8-6D01-49D8-BF03-39FBFA39BCAF}" type="datetimeFigureOut">
              <a:rPr lang="en-US" smtClean="0"/>
              <a:t>5/2/2020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8B911-FD5D-4E2E-B42D-510F0DFCF91C}" type="slidenum">
              <a:rPr lang="en-US" smtClean="0"/>
              <a:t>‹#›</a:t>
            </a:fld>
            <a:endParaRPr lang="en-US"/>
          </a:p>
        </p:txBody>
      </p:sp>
    </p:spTree>
    <p:extLst>
      <p:ext uri="{BB962C8B-B14F-4D97-AF65-F5344CB8AC3E}">
        <p14:creationId xmlns:p14="http://schemas.microsoft.com/office/powerpoint/2010/main" val="460683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563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2431915" y="1329790"/>
            <a:ext cx="7918314" cy="5401749"/>
          </a:xfrm>
          <a:prstGeom prst="rect">
            <a:avLst/>
          </a:prstGeom>
          <a:noFill/>
          <a:ln>
            <a:noFill/>
          </a:ln>
        </p:spPr>
      </p:pic>
      <p:pic>
        <p:nvPicPr>
          <p:cNvPr id="3" name="Picture 2"/>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29408471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8213" y="1624520"/>
            <a:ext cx="10865796" cy="4338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sz="6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مع ثورة صناعة الحاسبات الشخصية وتطور معالجاتها وهبوط الاسعار للحدود المقبولة وشيوع استخدامها ومع بدء شبكة الانترنيت في التوسع في الاستخدام</a:t>
            </a:r>
            <a:endPar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181232" y="0"/>
            <a:ext cx="11856179" cy="1322831"/>
          </a:xfrm>
          <a:prstGeom prst="rect">
            <a:avLst/>
          </a:prstGeom>
        </p:spPr>
      </p:pic>
    </p:spTree>
    <p:extLst>
      <p:ext uri="{BB962C8B-B14F-4D97-AF65-F5344CB8AC3E}">
        <p14:creationId xmlns:p14="http://schemas.microsoft.com/office/powerpoint/2010/main" val="2926186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163" y="2795345"/>
            <a:ext cx="6378105" cy="3888052"/>
          </a:xfrm>
          <a:prstGeom prst="rect">
            <a:avLst/>
          </a:prstGeom>
        </p:spPr>
        <p:txBody>
          <a:bodyPr wrap="square">
            <a:spAutoFit/>
          </a:bodyPr>
          <a:lstStyle/>
          <a:p>
            <a:pPr indent="457200" algn="just">
              <a:lnSpc>
                <a:spcPct val="115000"/>
              </a:lnSpc>
              <a:spcBef>
                <a:spcPts val="270"/>
              </a:spcBef>
              <a:spcAft>
                <a:spcPts val="800"/>
              </a:spcAft>
              <a:tabLst>
                <a:tab pos="5143500" algn="l"/>
              </a:tabLst>
            </a:pP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Arial" panose="020B0604020202020204" pitchFamily="34" charset="0"/>
              </a:rPr>
              <a:t>E-Learning can be defined as </a:t>
            </a:r>
            <a:r>
              <a:rPr lang="en-US" sz="24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Arial" panose="020B0604020202020204" pitchFamily="34" charset="0"/>
              </a:rPr>
              <a:t>Badrul</a:t>
            </a: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Arial" panose="020B0604020202020204" pitchFamily="34" charset="0"/>
              </a:rPr>
              <a:t> H. Khan state:  </a:t>
            </a:r>
            <a:r>
              <a:rPr lang="en-US" sz="2400" b="1" i="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Arial" panose="020B0604020202020204" pitchFamily="34" charset="0"/>
              </a:rPr>
              <a:t>“An innovative approach for delivering well designed, learner-centered, interactive, and facilitated learning environment to anyone, anyplace, anytime, by utilizing the attributes and resources of various digital technologies along with other forms of learning materials suited for open and distributed learning environment”</a:t>
            </a: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Arial" panose="020B0604020202020204" pitchFamily="34" charset="0"/>
              </a:rPr>
              <a:t> . </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p:cNvSpPr txBox="1"/>
          <p:nvPr/>
        </p:nvSpPr>
        <p:spPr>
          <a:xfrm>
            <a:off x="603115" y="1245141"/>
            <a:ext cx="11206264" cy="1569660"/>
          </a:xfrm>
          <a:prstGeom prst="rect">
            <a:avLst/>
          </a:prstGeom>
          <a:noFill/>
        </p:spPr>
        <p:txBody>
          <a:bodyPr wrap="square" rtlCol="0">
            <a:spAutoFit/>
          </a:bodyPr>
          <a:lstStyle/>
          <a:p>
            <a:pPr algn="ctr"/>
            <a:r>
              <a:rPr lang="ar-IQ" sz="2400" b="1" dirty="0" smtClean="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يظهر للعالم الرقمي عالم من جامعة جورج واشنطن هو الاستاذ الدكتور بدر الهدى خان ويصمم انموذجا للتعليم الالكتروني في تصميم البيئة التعليمية الالكترونية ويتبع كل العالم انموذجه التعليمي للتعليم الالكتروني وخصوصا في الجامعات العالمية والسبب روعة التصميم وتكامله والى قبل جائحة الكورونا كان انموذجه هو الافضل في تصميم انظمة التعليم الالكتروني في بيئات التعليم الالكتروني الرقمية</a:t>
            </a:r>
            <a:endParaRPr lang="en-US" sz="24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181232" y="0"/>
            <a:ext cx="11856179" cy="1322831"/>
          </a:xfrm>
          <a:prstGeom prst="rect">
            <a:avLst/>
          </a:prstGeom>
        </p:spPr>
      </p:pic>
      <p:pic>
        <p:nvPicPr>
          <p:cNvPr id="7" name="Picture 6"/>
          <p:cNvPicPr>
            <a:picLocks noChangeAspect="1"/>
          </p:cNvPicPr>
          <p:nvPr/>
        </p:nvPicPr>
        <p:blipFill>
          <a:blip r:embed="rId3"/>
          <a:stretch>
            <a:fillRect/>
          </a:stretch>
        </p:blipFill>
        <p:spPr>
          <a:xfrm>
            <a:off x="6992307" y="2986392"/>
            <a:ext cx="4817072" cy="3210127"/>
          </a:xfrm>
          <a:prstGeom prst="rect">
            <a:avLst/>
          </a:prstGeom>
        </p:spPr>
      </p:pic>
    </p:spTree>
    <p:extLst>
      <p:ext uri="{BB962C8B-B14F-4D97-AF65-F5344CB8AC3E}">
        <p14:creationId xmlns:p14="http://schemas.microsoft.com/office/powerpoint/2010/main" val="6836729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4593" y="2542109"/>
            <a:ext cx="11449455" cy="3046988"/>
          </a:xfrm>
          <a:prstGeom prst="rect">
            <a:avLst/>
          </a:prstGeom>
        </p:spPr>
        <p:txBody>
          <a:bodyPr wrap="square">
            <a:spAutoFit/>
          </a:bodyPr>
          <a:lstStyle/>
          <a:p>
            <a:pPr algn="just"/>
            <a:r>
              <a:rPr lang="en-US" sz="32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Arial" panose="020B0604020202020204" pitchFamily="34" charset="0"/>
              </a:rPr>
              <a:t>Khan framework can be divided into three major domains: first is the Educational and contain (1. Pedagogical, 2. Ethical, 3. Evaluation) second is the Technological and contains (1. Technology, 2. Interface design) and the third is the Managerial and contain (1. Institutional, 2. Resource support, 3. Management). </a:t>
            </a:r>
            <a:endParaRPr lang="en-US" sz="3200"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181232" y="0"/>
            <a:ext cx="11856179" cy="1322831"/>
          </a:xfrm>
          <a:prstGeom prst="rect">
            <a:avLst/>
          </a:prstGeom>
        </p:spPr>
      </p:pic>
      <p:sp>
        <p:nvSpPr>
          <p:cNvPr id="5" name="Rectangle 4"/>
          <p:cNvSpPr/>
          <p:nvPr/>
        </p:nvSpPr>
        <p:spPr>
          <a:xfrm>
            <a:off x="2564280" y="1626681"/>
            <a:ext cx="7549824" cy="611578"/>
          </a:xfrm>
          <a:prstGeom prst="rect">
            <a:avLst/>
          </a:prstGeom>
        </p:spPr>
        <p:txBody>
          <a:bodyPr wrap="none">
            <a:spAutoFit/>
          </a:bodyPr>
          <a:lstStyle/>
          <a:p>
            <a:pPr lvl="0" algn="just">
              <a:lnSpc>
                <a:spcPct val="115000"/>
              </a:lnSpc>
              <a:spcBef>
                <a:spcPts val="270"/>
              </a:spcBef>
              <a:spcAft>
                <a:spcPts val="800"/>
              </a:spcAft>
              <a:tabLst>
                <a:tab pos="5143500" algn="l"/>
              </a:tabLst>
            </a:pPr>
            <a:r>
              <a:rPr lang="en-US" sz="3200" b="1" u="sng" dirty="0" err="1" smtClean="0">
                <a:solidFill>
                  <a:srgbClr val="FF0000"/>
                </a:solidFill>
                <a:effectLst>
                  <a:outerShdw blurRad="38100" dist="38100" dir="2700000" algn="tl">
                    <a:srgbClr val="000000">
                      <a:alpha val="43137"/>
                    </a:srgbClr>
                  </a:outerShdw>
                </a:effectLst>
                <a:latin typeface="Articulate" panose="02000503040000020004" pitchFamily="2" charset="0"/>
                <a:ea typeface="Calibri" panose="020F0502020204030204" pitchFamily="34" charset="0"/>
                <a:cs typeface="Arial" panose="020B0604020202020204" pitchFamily="34" charset="0"/>
              </a:rPr>
              <a:t>Badrul</a:t>
            </a:r>
            <a:r>
              <a:rPr lang="en-US" sz="3200" b="1" u="sng" dirty="0" smtClean="0">
                <a:solidFill>
                  <a:srgbClr val="FF0000"/>
                </a:solidFill>
                <a:effectLst>
                  <a:outerShdw blurRad="38100" dist="38100" dir="2700000" algn="tl">
                    <a:srgbClr val="000000">
                      <a:alpha val="43137"/>
                    </a:srgbClr>
                  </a:outerShdw>
                </a:effectLst>
                <a:latin typeface="Articulate" panose="02000503040000020004" pitchFamily="2" charset="0"/>
                <a:ea typeface="Calibri" panose="020F0502020204030204" pitchFamily="34" charset="0"/>
                <a:cs typeface="Arial" panose="020B0604020202020204" pitchFamily="34" charset="0"/>
              </a:rPr>
              <a:t> H. Khan e-Learning Framework</a:t>
            </a:r>
            <a:endParaRPr lang="en-US" sz="2400" dirty="0">
              <a:effectLst>
                <a:outerShdw blurRad="38100" dist="38100" dir="2700000" algn="tl">
                  <a:srgbClr val="000000">
                    <a:alpha val="43137"/>
                  </a:srgbClr>
                </a:outerShdw>
              </a:effectLst>
              <a:latin typeface="Articulate" panose="02000503040000020004" pitchFamily="2"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668726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ended_Learning400agvu"/>
          <p:cNvPicPr/>
          <p:nvPr/>
        </p:nvPicPr>
        <p:blipFill>
          <a:blip r:embed="rId2">
            <a:extLst>
              <a:ext uri="{28A0092B-C50C-407E-A947-70E740481C1C}">
                <a14:useLocalDpi xmlns:a14="http://schemas.microsoft.com/office/drawing/2010/main" val="0"/>
              </a:ext>
            </a:extLst>
          </a:blip>
          <a:srcRect/>
          <a:stretch>
            <a:fillRect/>
          </a:stretch>
        </p:blipFill>
        <p:spPr bwMode="auto">
          <a:xfrm>
            <a:off x="612843" y="1838527"/>
            <a:ext cx="4426085" cy="4620639"/>
          </a:xfrm>
          <a:prstGeom prst="rect">
            <a:avLst/>
          </a:prstGeom>
          <a:noFill/>
          <a:ln>
            <a:noFill/>
          </a:ln>
        </p:spPr>
      </p:pic>
      <p:pic>
        <p:nvPicPr>
          <p:cNvPr id="3" name="Picture 2"/>
          <p:cNvPicPr>
            <a:picLocks noChangeAspect="1"/>
          </p:cNvPicPr>
          <p:nvPr/>
        </p:nvPicPr>
        <p:blipFill>
          <a:blip r:embed="rId3"/>
          <a:stretch>
            <a:fillRect/>
          </a:stretch>
        </p:blipFill>
        <p:spPr>
          <a:xfrm>
            <a:off x="5137371" y="2057187"/>
            <a:ext cx="6675013" cy="4304702"/>
          </a:xfrm>
          <a:prstGeom prst="rect">
            <a:avLst/>
          </a:prstGeom>
        </p:spPr>
      </p:pic>
      <p:pic>
        <p:nvPicPr>
          <p:cNvPr id="4" name="Picture 3"/>
          <p:cNvPicPr>
            <a:picLocks noChangeAspect="1"/>
          </p:cNvPicPr>
          <p:nvPr/>
        </p:nvPicPr>
        <p:blipFill>
          <a:blip r:embed="rId4"/>
          <a:stretch>
            <a:fillRect/>
          </a:stretch>
        </p:blipFill>
        <p:spPr>
          <a:xfrm>
            <a:off x="181232" y="0"/>
            <a:ext cx="11856179" cy="1322831"/>
          </a:xfrm>
          <a:prstGeom prst="rect">
            <a:avLst/>
          </a:prstGeom>
        </p:spPr>
      </p:pic>
    </p:spTree>
    <p:extLst>
      <p:ext uri="{BB962C8B-B14F-4D97-AF65-F5344CB8AC3E}">
        <p14:creationId xmlns:p14="http://schemas.microsoft.com/office/powerpoint/2010/main" val="2521569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3989" y="1690863"/>
            <a:ext cx="6228641" cy="4891419"/>
          </a:xfrm>
          <a:prstGeom prst="rect">
            <a:avLst/>
          </a:prstGeom>
        </p:spPr>
      </p:pic>
      <p:pic>
        <p:nvPicPr>
          <p:cNvPr id="4" name="Picture 3"/>
          <p:cNvPicPr>
            <a:picLocks noChangeAspect="1"/>
          </p:cNvPicPr>
          <p:nvPr/>
        </p:nvPicPr>
        <p:blipFill>
          <a:blip r:embed="rId3"/>
          <a:stretch>
            <a:fillRect/>
          </a:stretch>
        </p:blipFill>
        <p:spPr>
          <a:xfrm>
            <a:off x="7334655" y="1992548"/>
            <a:ext cx="4497828" cy="4497828"/>
          </a:xfrm>
          <a:prstGeom prst="rect">
            <a:avLst/>
          </a:prstGeom>
        </p:spPr>
      </p:pic>
      <p:pic>
        <p:nvPicPr>
          <p:cNvPr id="5" name="Picture 4"/>
          <p:cNvPicPr>
            <a:picLocks noChangeAspect="1"/>
          </p:cNvPicPr>
          <p:nvPr/>
        </p:nvPicPr>
        <p:blipFill>
          <a:blip r:embed="rId4"/>
          <a:stretch>
            <a:fillRect/>
          </a:stretch>
        </p:blipFill>
        <p:spPr>
          <a:xfrm>
            <a:off x="181232" y="0"/>
            <a:ext cx="11856179" cy="1322831"/>
          </a:xfrm>
          <a:prstGeom prst="rect">
            <a:avLst/>
          </a:prstGeom>
        </p:spPr>
      </p:pic>
    </p:spTree>
    <p:extLst>
      <p:ext uri="{BB962C8B-B14F-4D97-AF65-F5344CB8AC3E}">
        <p14:creationId xmlns:p14="http://schemas.microsoft.com/office/powerpoint/2010/main" val="14096977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1232" y="0"/>
            <a:ext cx="11856179" cy="1322831"/>
          </a:xfrm>
          <a:prstGeom prst="rect">
            <a:avLst/>
          </a:prstGeom>
        </p:spPr>
      </p:pic>
      <p:pic>
        <p:nvPicPr>
          <p:cNvPr id="4" name="Picture 3"/>
          <p:cNvPicPr>
            <a:picLocks noChangeAspect="1"/>
          </p:cNvPicPr>
          <p:nvPr/>
        </p:nvPicPr>
        <p:blipFill>
          <a:blip r:embed="rId3"/>
          <a:stretch>
            <a:fillRect/>
          </a:stretch>
        </p:blipFill>
        <p:spPr>
          <a:xfrm>
            <a:off x="5897230" y="2094935"/>
            <a:ext cx="6140181" cy="4091855"/>
          </a:xfrm>
          <a:prstGeom prst="rect">
            <a:avLst/>
          </a:prstGeom>
        </p:spPr>
      </p:pic>
      <p:pic>
        <p:nvPicPr>
          <p:cNvPr id="2" name="Picture 1"/>
          <p:cNvPicPr>
            <a:picLocks noChangeAspect="1"/>
          </p:cNvPicPr>
          <p:nvPr/>
        </p:nvPicPr>
        <p:blipFill>
          <a:blip r:embed="rId4"/>
          <a:stretch>
            <a:fillRect/>
          </a:stretch>
        </p:blipFill>
        <p:spPr>
          <a:xfrm>
            <a:off x="181232" y="2094935"/>
            <a:ext cx="6140181" cy="4091855"/>
          </a:xfrm>
          <a:prstGeom prst="rect">
            <a:avLst/>
          </a:prstGeom>
        </p:spPr>
      </p:pic>
    </p:spTree>
    <p:extLst>
      <p:ext uri="{BB962C8B-B14F-4D97-AF65-F5344CB8AC3E}">
        <p14:creationId xmlns:p14="http://schemas.microsoft.com/office/powerpoint/2010/main" val="611886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62915" y="1450208"/>
            <a:ext cx="4636403" cy="4619625"/>
          </a:xfrm>
          <a:prstGeom prst="rect">
            <a:avLst/>
          </a:prstGeom>
        </p:spPr>
      </p:pic>
      <p:pic>
        <p:nvPicPr>
          <p:cNvPr id="3" name="Picture 2"/>
          <p:cNvPicPr>
            <a:picLocks noChangeAspect="1"/>
          </p:cNvPicPr>
          <p:nvPr/>
        </p:nvPicPr>
        <p:blipFill>
          <a:blip r:embed="rId3"/>
          <a:stretch>
            <a:fillRect/>
          </a:stretch>
        </p:blipFill>
        <p:spPr>
          <a:xfrm>
            <a:off x="181232" y="0"/>
            <a:ext cx="11856179" cy="1322831"/>
          </a:xfrm>
          <a:prstGeom prst="rect">
            <a:avLst/>
          </a:prstGeom>
        </p:spPr>
      </p:pic>
      <p:sp>
        <p:nvSpPr>
          <p:cNvPr id="4" name="TextBox 3"/>
          <p:cNvSpPr txBox="1"/>
          <p:nvPr/>
        </p:nvSpPr>
        <p:spPr>
          <a:xfrm>
            <a:off x="181232" y="2605858"/>
            <a:ext cx="6550309" cy="2308324"/>
          </a:xfrm>
          <a:prstGeom prst="rect">
            <a:avLst/>
          </a:prstGeom>
          <a:noFill/>
        </p:spPr>
        <p:txBody>
          <a:bodyPr wrap="square" rtlCol="0">
            <a:spAutoFit/>
          </a:bodyPr>
          <a:lstStyle/>
          <a:p>
            <a:pPr algn="ctr"/>
            <a:r>
              <a:rPr lang="ar-IQ" sz="48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انموذج التعليم الالكتروني المتبع الان في العراق </a:t>
            </a:r>
          </a:p>
          <a:p>
            <a:pPr algn="ctr"/>
            <a:r>
              <a:rPr lang="ar-IQ" sz="48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في ظل ظروف جائحة الكورونا</a:t>
            </a:r>
            <a:endParaRPr lang="en-US" sz="4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8232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13019" y="3013829"/>
            <a:ext cx="8045382" cy="2421467"/>
          </a:xfrm>
          <a:prstGeom prst="rect">
            <a:avLst/>
          </a:prstGeom>
        </p:spPr>
      </p:pic>
      <p:sp>
        <p:nvSpPr>
          <p:cNvPr id="5" name="TextBox 4"/>
          <p:cNvSpPr txBox="1"/>
          <p:nvPr/>
        </p:nvSpPr>
        <p:spPr>
          <a:xfrm>
            <a:off x="2310016" y="1936611"/>
            <a:ext cx="7996136" cy="1077218"/>
          </a:xfrm>
          <a:prstGeom prst="rect">
            <a:avLst/>
          </a:prstGeom>
          <a:noFill/>
        </p:spPr>
        <p:txBody>
          <a:bodyPr wrap="square" rtlCol="0">
            <a:spAutoFit/>
          </a:bodyPr>
          <a:lstStyle/>
          <a:p>
            <a:pPr algn="ctr"/>
            <a:r>
              <a:rPr lang="ar-IQ" sz="3200" b="1" dirty="0" smtClean="0">
                <a:ln w="9525">
                  <a:solidFill>
                    <a:schemeClr val="bg1"/>
                  </a:solidFill>
                  <a:prstDash val="solid"/>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من البدائل التعليمية لأحداث التواصل التعليمي مع طلابنا حسب توجيهات وزارة التعليم العالي والبحث العلمي</a:t>
            </a:r>
            <a:endParaRPr lang="en-US" sz="3200" b="1" dirty="0">
              <a:ln w="9525">
                <a:solidFill>
                  <a:schemeClr val="bg1"/>
                </a:solidFill>
                <a:prstDash val="solid"/>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40603951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artway-me.com/sites/default/files/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977" y="1294385"/>
            <a:ext cx="4619625" cy="4505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80115" y="1438069"/>
            <a:ext cx="6702458" cy="5201424"/>
          </a:xfrm>
          <a:prstGeom prst="rect">
            <a:avLst/>
          </a:prstGeom>
        </p:spPr>
        <p:txBody>
          <a:bodyPr wrap="square">
            <a:spAutoFit/>
          </a:bodyPr>
          <a:lstStyle/>
          <a:p>
            <a:pPr algn="just" rtl="1"/>
            <a:r>
              <a:rPr lang="ar-IQ" sz="3200" b="1" u="sng"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منهجية تطوير المحتوى</a:t>
            </a:r>
          </a:p>
          <a:p>
            <a:pPr algn="just" rtl="1"/>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نطبق نموذج التصميم العالمي </a:t>
            </a:r>
            <a:r>
              <a:rPr lang="ar-IQ"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ADDIE </a:t>
            </a:r>
            <a:r>
              <a:rPr lang="ar-IQ"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عند </a:t>
            </a:r>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إنتاج محتوى رقمي عالي الجودة ، إذ يتكون من خمس عمليات متكاملة فيما بينها وهي</a:t>
            </a:r>
            <a:r>
              <a:rPr lang="ar-IQ"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r" rtl="1"/>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لتحليل (</a:t>
            </a:r>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Analysis):</a:t>
            </a:r>
          </a:p>
          <a:p>
            <a:pPr algn="r" rtl="1"/>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في مرحلة التحليل، يتم توضيح المشكلة التعليمية، وكذلك وضع الأهداف والغايات التعليمية كما يتم تحديد بيئة التعلم والمعرفة  والمهارات الموجودة للمتعلم والواجب اكتسابها.</a:t>
            </a:r>
          </a:p>
          <a:p>
            <a:pPr algn="r" rtl="1"/>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التصميم (</a:t>
            </a:r>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Design):</a:t>
            </a:r>
          </a:p>
          <a:p>
            <a:pPr algn="r" rtl="1"/>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تتناول مرحلة التصميم أهداف التعلم، وأدوات التقييم، والتمارين، والمحتوى، وتحليل الأفكار، وتخطيط الدرس واختيار الوسائط المتعددة.</a:t>
            </a:r>
          </a:p>
          <a:p>
            <a:pPr algn="r" rtl="1"/>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التطوير (</a:t>
            </a:r>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Development):</a:t>
            </a:r>
          </a:p>
          <a:p>
            <a:pPr algn="r" rtl="1"/>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في مرحلة التطوير، يعمل  المطورون على جمع وتطوير جميع أصول/مصادر المحتوى التي تم تحديدها في مرحلة التصميم، من ثم يقوم المبرمجون بالعمل على تطوير ودمج التقنيات فيما بينها ليتم بعدها إجراء الاختبار اللازمة للتحقق من صلاحيتها.</a:t>
            </a:r>
          </a:p>
          <a:p>
            <a:pPr algn="just" rtl="1"/>
            <a:endParaRPr lang="ar-IQ" sz="2000" b="1" i="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10827777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22573" y="1422247"/>
            <a:ext cx="7669427" cy="5878532"/>
          </a:xfrm>
          <a:prstGeom prst="rect">
            <a:avLst/>
          </a:prstGeom>
          <a:noFill/>
        </p:spPr>
        <p:txBody>
          <a:bodyPr wrap="square" rtlCol="0">
            <a:spAutoFit/>
          </a:bodyPr>
          <a:lstStyle/>
          <a:p>
            <a:pPr algn="ctr"/>
            <a:r>
              <a:rPr lang="ar-IQ" sz="4000" b="1" dirty="0" smtClean="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عامر سليم الامير</a:t>
            </a:r>
          </a:p>
          <a:p>
            <a:pPr algn="ctr"/>
            <a:r>
              <a:rPr lang="ar-IQ"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جامعة تكنولوجيا المعلومات والاتصالات</a:t>
            </a:r>
          </a:p>
          <a:p>
            <a:pPr algn="ctr"/>
            <a:r>
              <a:rPr lang="ar-IQ"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دكتوراه في علوم الحاسبات</a:t>
            </a:r>
          </a:p>
          <a:p>
            <a:pPr algn="ctr"/>
            <a:r>
              <a:rPr lang="ar-IQ"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في تخصص بوابات التعلم الالكترونية على الانترنيت</a:t>
            </a:r>
          </a:p>
          <a:p>
            <a:pPr algn="ctr"/>
            <a:r>
              <a:rPr lang="ar-IQ"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منسق الفريق الوزاري المكلف بانجاز تنفيذ مشروع التعليم الالكتروني في الجامعات العراقية ومصصم خارطة الطريق وتوقيتات التنفيذ الزمنية</a:t>
            </a:r>
          </a:p>
          <a:p>
            <a:pPr algn="ctr"/>
            <a:r>
              <a:rPr lang="ar-IQ"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اكثر من 33 سنة عمل في مجال التعليم الالكتروني وعلومه</a:t>
            </a:r>
          </a:p>
          <a:p>
            <a:pPr algn="ctr"/>
            <a:r>
              <a:rPr lang="ar-IQ"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اكثر من 70 بحث علمي منشور في التخصص</a:t>
            </a:r>
          </a:p>
          <a:p>
            <a:pPr algn="ctr"/>
            <a:r>
              <a:rPr lang="ar-IQ"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الاشراف على اكثر من 33 طالب دراسات عليا </a:t>
            </a:r>
          </a:p>
          <a:p>
            <a:pPr algn="ctr"/>
            <a:r>
              <a:rPr lang="ar-IQ"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في الدبلوم العال والماجستير والدكتوراه</a:t>
            </a:r>
          </a:p>
          <a:p>
            <a:pPr algn="ctr"/>
            <a:r>
              <a:rPr lang="ar-IQ"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في داخل العراق وخارجه</a:t>
            </a:r>
          </a:p>
          <a:p>
            <a:pPr algn="ctr"/>
            <a:r>
              <a:rPr lang="ar-IQ"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مصمم ومنفذ شبكة الحماية الاجتماعية الرقمية العراقية </a:t>
            </a:r>
          </a:p>
          <a:p>
            <a:pPr algn="ctr"/>
            <a:r>
              <a:rPr lang="ar-IQ"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في وزارة العمل والشؤون الاجتماعية في العراق  </a:t>
            </a:r>
          </a:p>
          <a:p>
            <a:pPr algn="ctr"/>
            <a:r>
              <a:rPr lang="ar-IQ"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مصمم ومنفذ اول مساق تعليمي الكتروني عراقي</a:t>
            </a:r>
          </a:p>
          <a:p>
            <a:pPr algn="ctr"/>
            <a:r>
              <a:rPr lang="ar-IQ"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مصمم ومنفذ اول منصة موارد تعليم الكتروني رقمية عراقية</a:t>
            </a:r>
          </a:p>
          <a:p>
            <a:pPr algn="ctr"/>
            <a:r>
              <a:rPr lang="ar-IQ"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مرشح وزارة التعليم العالي لجائزة اليونسكو – راشد لتطوير التعليم 2015</a:t>
            </a:r>
          </a:p>
          <a:p>
            <a:pPr algn="ctr"/>
            <a:r>
              <a:rPr lang="ar-IQ"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الوصول الى قائمة التنافس النهائية لجائزة يدن العالمية في التربية والتعليم  2017</a:t>
            </a:r>
          </a:p>
          <a:p>
            <a:pPr algn="ctr"/>
            <a:endParaRPr lang="ar-IQ"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63736" y="0"/>
            <a:ext cx="1387539" cy="1341094"/>
          </a:xfrm>
          <a:prstGeom prst="rect">
            <a:avLst/>
          </a:prstGeom>
        </p:spPr>
      </p:pic>
      <p:pic>
        <p:nvPicPr>
          <p:cNvPr id="4" name="Picture 3"/>
          <p:cNvPicPr>
            <a:picLocks noChangeAspect="1"/>
          </p:cNvPicPr>
          <p:nvPr/>
        </p:nvPicPr>
        <p:blipFill>
          <a:blip r:embed="rId3"/>
          <a:stretch>
            <a:fillRect/>
          </a:stretch>
        </p:blipFill>
        <p:spPr>
          <a:xfrm>
            <a:off x="10091351" y="208008"/>
            <a:ext cx="1858404" cy="860052"/>
          </a:xfrm>
          <a:prstGeom prst="rect">
            <a:avLst/>
          </a:prstGeom>
        </p:spPr>
      </p:pic>
      <p:pic>
        <p:nvPicPr>
          <p:cNvPr id="1026" name="Picture 2" descr="التعليم العالي تصدر التعليمات الحديثة للدراسات العليا للعام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3814" y="143726"/>
            <a:ext cx="3180747" cy="10260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7603845" y="133866"/>
            <a:ext cx="1074967" cy="106885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5097" y="1955259"/>
            <a:ext cx="3111664" cy="3483867"/>
          </a:xfrm>
          <a:prstGeom prst="rect">
            <a:avLst/>
          </a:prstGeom>
        </p:spPr>
      </p:pic>
    </p:spTree>
    <p:extLst>
      <p:ext uri="{BB962C8B-B14F-4D97-AF65-F5344CB8AC3E}">
        <p14:creationId xmlns:p14="http://schemas.microsoft.com/office/powerpoint/2010/main" val="1870545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6841" y="1582341"/>
            <a:ext cx="7220931" cy="4093428"/>
          </a:xfrm>
          <a:prstGeom prst="rect">
            <a:avLst/>
          </a:prstGeom>
        </p:spPr>
        <p:txBody>
          <a:bodyPr wrap="square">
            <a:spAutoFit/>
          </a:bodyPr>
          <a:lstStyle/>
          <a:p>
            <a:pPr algn="r" rtl="1"/>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التطبيق (</a:t>
            </a:r>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Implementation) :</a:t>
            </a:r>
          </a:p>
          <a:p>
            <a:pPr algn="just" rtl="1"/>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تركز هذه المرحلة على وضع إجراءات لتدريب كل من المدربين والمتعلمين، ، كما ينبغي على المدربين توضيح المنهج ، نتائج التعلم، إجراءات اختبارات التعلم وطريقة تسليمها، كذلك إعداد الطالب ويشمل التدريب على استخدام البرمجيات والأجهزة الجديدة، والتسجيل، كما يجري إعداد المواد التعليمية بما في ذلك الكتب، والأدوات والأقراص المدمجة والبرمجيات، والاختبار الإلكتروني.</a:t>
            </a:r>
          </a:p>
          <a:p>
            <a:pPr algn="r" rtl="1"/>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التقييم (</a:t>
            </a:r>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Evaluation):</a:t>
            </a:r>
          </a:p>
          <a:p>
            <a:pPr algn="just" rtl="1"/>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في هذه المرحلة يتكون التقييم من جزئين هما :</a:t>
            </a:r>
          </a:p>
          <a:p>
            <a:pPr algn="just" rtl="1">
              <a:buFont typeface="Arial" panose="020B0604020202020204" pitchFamily="34" charset="0"/>
              <a:buChar char="•"/>
            </a:pPr>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التقييم البنائي (</a:t>
            </a:r>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formative assessment):  </a:t>
            </a:r>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تقييم المحتوى وجمع الملاحظات في كل مرحلة من مراحل عملية </a:t>
            </a:r>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ADDIE</a:t>
            </a:r>
          </a:p>
          <a:p>
            <a:pPr algn="just" rtl="1">
              <a:buFont typeface="Arial" panose="020B0604020202020204" pitchFamily="34" charset="0"/>
              <a:buChar char="•"/>
            </a:pPr>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التقييم التجميعي (</a:t>
            </a:r>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summative assessment): </a:t>
            </a:r>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إجراء بعض الاختبارات على المحتوى بعد مرحلة التطبيق كذلك إجراء بعض الاستبيانات وتدوين ملاحظات المتلقين (التغذية الراجعة) للمدربين والمتدربين.</a:t>
            </a:r>
            <a:endParaRPr lang="ar-IQ" sz="2000" b="1" i="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smartway-me.com/sites/default/files/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95" y="1582341"/>
            <a:ext cx="4619625" cy="4505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15249231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274" y="1425577"/>
            <a:ext cx="6589334" cy="5118324"/>
          </a:xfrm>
          <a:prstGeom prst="rect">
            <a:avLst/>
          </a:prstGeom>
        </p:spPr>
        <p:txBody>
          <a:bodyPr wrap="square">
            <a:spAutoFit/>
          </a:bodyPr>
          <a:lstStyle/>
          <a:p>
            <a:pPr algn="just" rtl="1">
              <a:lnSpc>
                <a:spcPct val="115000"/>
              </a:lnSpc>
              <a:spcAft>
                <a:spcPts val="0"/>
              </a:spcAft>
            </a:pPr>
            <a:r>
              <a:rPr lang="ar-SA" sz="2400" b="1" u="sng"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المعايير العالمية لتأليف التعليم الإلكتروني</a:t>
            </a:r>
            <a:endParaRPr lang="en-US" sz="14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ar-SA" sz="2000" b="1" dirty="0">
                <a:solidFill>
                  <a:srgbClr val="7030A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أهمية المعيارية في التعليم الالكتروني </a:t>
            </a:r>
            <a:endPar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ar-SA" b="1" dirty="0">
                <a:latin typeface="Calibri" panose="020F0502020204030204" pitchFamily="34" charset="0"/>
                <a:ea typeface="Calibri" panose="020F0502020204030204" pitchFamily="34" charset="0"/>
                <a:cs typeface="Calibri" panose="020F0502020204030204" pitchFamily="34" charset="0"/>
              </a:rPr>
              <a:t>أصبح الحديث عن أهمية المعيارية في التعليم الالكتروني ملازما للحديث عن التعليم الالكتروني نفسه لما تملكه المعيارية من أهمية في انتاج تعليم إلكتروني متميز</a:t>
            </a:r>
            <a:r>
              <a:rPr lang="en-US" b="1" dirty="0">
                <a:latin typeface="Calibri" panose="020F0502020204030204" pitchFamily="34" charset="0"/>
                <a:ea typeface="Calibri" panose="020F0502020204030204" pitchFamily="34" charset="0"/>
                <a:cs typeface="Calibri" panose="020F0502020204030204" pitchFamily="34"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ar-SA" b="1" dirty="0">
                <a:latin typeface="Calibri" panose="020F0502020204030204" pitchFamily="34" charset="0"/>
                <a:ea typeface="Calibri" panose="020F0502020204030204" pitchFamily="34" charset="0"/>
                <a:cs typeface="Calibri" panose="020F0502020204030204" pitchFamily="34" charset="0"/>
              </a:rPr>
              <a:t>ولكي لا نعيد اختراع العجلة يمكن الاستفادة من أحد المعايير العالمية الشائعة مثل معايير سكورم والتي أخذت في الانتشار خلال السنوات </a:t>
            </a:r>
            <a:r>
              <a:rPr lang="ar-IQ" b="1" dirty="0" smtClean="0">
                <a:latin typeface="Calibri" panose="020F0502020204030204" pitchFamily="34" charset="0"/>
                <a:ea typeface="Calibri" panose="020F0502020204030204" pitchFamily="34" charset="0"/>
                <a:cs typeface="Calibri" panose="020F0502020204030204" pitchFamily="34" charset="0"/>
              </a:rPr>
              <a:t>الاخيرة</a:t>
            </a:r>
            <a:r>
              <a:rPr lang="ar-SA" b="1" dirty="0" smtClean="0">
                <a:latin typeface="Calibri" panose="020F0502020204030204" pitchFamily="34" charset="0"/>
                <a:ea typeface="Calibri" panose="020F0502020204030204" pitchFamily="34" charset="0"/>
                <a:cs typeface="Calibri" panose="020F0502020204030204" pitchFamily="34" charset="0"/>
              </a:rPr>
              <a:t>. </a:t>
            </a:r>
            <a:r>
              <a:rPr lang="ar-SA" b="1" dirty="0">
                <a:latin typeface="Calibri" panose="020F0502020204030204" pitchFamily="34" charset="0"/>
                <a:ea typeface="Calibri" panose="020F0502020204030204" pitchFamily="34" charset="0"/>
                <a:cs typeface="Calibri" panose="020F0502020204030204" pitchFamily="34" charset="0"/>
              </a:rPr>
              <a:t>وكلمة سكورم هي ترجمة حرفية من اللغة الانجليزية</a:t>
            </a:r>
            <a:r>
              <a:rPr lang="en-US" b="1" dirty="0">
                <a:latin typeface="Calibri" panose="020F0502020204030204" pitchFamily="34" charset="0"/>
                <a:ea typeface="Calibri" panose="020F0502020204030204" pitchFamily="34" charset="0"/>
                <a:cs typeface="Calibri" panose="020F0502020204030204" pitchFamily="34" charset="0"/>
              </a:rPr>
              <a:t> </a:t>
            </a:r>
            <a:r>
              <a:rPr lang="ar-SA" b="1" dirty="0" smtClean="0">
                <a:latin typeface="Calibri" panose="020F0502020204030204" pitchFamily="34" charset="0"/>
                <a:ea typeface="Calibri" panose="020F0502020204030204" pitchFamily="34" charset="0"/>
                <a:cs typeface="Calibri" panose="020F0502020204030204" pitchFamily="34" charset="0"/>
              </a:rPr>
              <a:t>والتي </a:t>
            </a:r>
            <a:r>
              <a:rPr lang="ar-SA" b="1" dirty="0">
                <a:latin typeface="Calibri" panose="020F0502020204030204" pitchFamily="34" charset="0"/>
                <a:ea typeface="Calibri" panose="020F0502020204030204" pitchFamily="34" charset="0"/>
                <a:cs typeface="Calibri" panose="020F0502020204030204" pitchFamily="34" charset="0"/>
              </a:rPr>
              <a:t>تعني: النموذج المرجعي لمكونات المحتوى التشاركي (المشاع)</a:t>
            </a:r>
            <a:r>
              <a:rPr lang="en-US" b="1" dirty="0" smtClean="0">
                <a:latin typeface="Calibri" panose="020F0502020204030204" pitchFamily="34" charset="0"/>
                <a:ea typeface="Calibri" panose="020F0502020204030204" pitchFamily="34" charset="0"/>
                <a:cs typeface="Calibri" panose="020F0502020204030204" pitchFamily="34" charset="0"/>
              </a:rPr>
              <a:t>.</a:t>
            </a:r>
            <a:endParaRPr lang="ar-IQ" b="1" dirty="0" smtClean="0">
              <a:latin typeface="Calibri" panose="020F0502020204030204" pitchFamily="34" charset="0"/>
              <a:ea typeface="Calibri" panose="020F0502020204030204" pitchFamily="34" charset="0"/>
              <a:cs typeface="Calibri" panose="020F0502020204030204" pitchFamily="34" charset="0"/>
            </a:endParaRPr>
          </a:p>
          <a:p>
            <a:pPr algn="ctr" rtl="1">
              <a:lnSpc>
                <a:spcPct val="115000"/>
              </a:lnSpc>
              <a:spcAft>
                <a:spcPts val="0"/>
              </a:spcAft>
            </a:pPr>
            <a:r>
              <a:rPr lang="en-US" sz="2400" b="1" dirty="0">
                <a:ln>
                  <a:solidFill>
                    <a:schemeClr val="tx1"/>
                  </a:solidFill>
                </a:ln>
                <a:solidFill>
                  <a:srgbClr val="C00000"/>
                </a:solidFill>
                <a:effectLst>
                  <a:outerShdw blurRad="38100" dist="38100" dir="2700000" algn="tl">
                    <a:srgbClr val="000000">
                      <a:alpha val="43137"/>
                    </a:srgbClr>
                  </a:outerShdw>
                </a:effectLst>
              </a:rPr>
              <a:t>Sharable Content Object Reference </a:t>
            </a:r>
            <a:r>
              <a:rPr lang="en-US" sz="2400" b="1" dirty="0" smtClean="0">
                <a:ln>
                  <a:solidFill>
                    <a:schemeClr val="tx1"/>
                  </a:solidFill>
                </a:ln>
                <a:solidFill>
                  <a:srgbClr val="C00000"/>
                </a:solidFill>
                <a:effectLst>
                  <a:outerShdw blurRad="38100" dist="38100" dir="2700000" algn="tl">
                    <a:srgbClr val="000000">
                      <a:alpha val="43137"/>
                    </a:srgbClr>
                  </a:outerShdw>
                </a:effectLst>
              </a:rPr>
              <a:t>Model</a:t>
            </a:r>
            <a:endParaRPr lang="en-US" sz="2400" b="1" dirty="0">
              <a:ln>
                <a:solidFill>
                  <a:schemeClr val="tx1"/>
                </a:solidFill>
              </a:ln>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ar-SA" b="1" dirty="0">
                <a:latin typeface="Calibri" panose="020F0502020204030204" pitchFamily="34" charset="0"/>
                <a:ea typeface="Calibri" panose="020F0502020204030204" pitchFamily="34" charset="0"/>
                <a:cs typeface="Calibri" panose="020F0502020204030204" pitchFamily="34" charset="0"/>
              </a:rPr>
              <a:t>ومعايير سكورم عبارة عن ثلاث مجموعات من المعايير والمقاييس (أو المواصفات) التراكمية (تنمو مع الزمن) المجمعة من مختلف الجهات التعليمية والتقنية تكّون بمجموعها مرجعًا فنيًا لصناع المحتوى الرقمي التعليمي. والمجموعات الثلاث هي</a:t>
            </a:r>
            <a:r>
              <a:rPr lang="en-US" b="1" dirty="0">
                <a:latin typeface="Calibri" panose="020F0502020204030204" pitchFamily="34" charset="0"/>
                <a:ea typeface="Calibri" panose="020F0502020204030204" pitchFamily="34" charset="0"/>
                <a:cs typeface="Calibri" panose="020F0502020204030204" pitchFamily="34"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ar-SA" b="1" dirty="0">
                <a:solidFill>
                  <a:srgbClr val="385723"/>
                </a:solidFill>
                <a:latin typeface="Calibri" panose="020F0502020204030204" pitchFamily="34" charset="0"/>
                <a:ea typeface="Calibri" panose="020F0502020204030204" pitchFamily="34" charset="0"/>
                <a:cs typeface="Calibri" panose="020F0502020204030204" pitchFamily="34" charset="0"/>
              </a:rPr>
              <a:t>٭ نموذج تجميع المحتوى الرقمي</a:t>
            </a:r>
            <a:r>
              <a:rPr lang="en-US" b="1" dirty="0">
                <a:solidFill>
                  <a:srgbClr val="385723"/>
                </a:solidFill>
                <a:latin typeface="Calibri" panose="020F0502020204030204" pitchFamily="34" charset="0"/>
                <a:ea typeface="Calibri" panose="020F0502020204030204" pitchFamily="34" charset="0"/>
                <a:cs typeface="Calibri" panose="020F0502020204030204" pitchFamily="34" charset="0"/>
              </a:rPr>
              <a:t> </a:t>
            </a:r>
            <a:r>
              <a:rPr lang="en-US" b="1" dirty="0" smtClean="0">
                <a:solidFill>
                  <a:srgbClr val="385723"/>
                </a:solidFill>
                <a:latin typeface="Calibri" panose="020F0502020204030204" pitchFamily="34" charset="0"/>
                <a:ea typeface="Calibri" panose="020F0502020204030204" pitchFamily="34" charset="0"/>
                <a:cs typeface="Calibri" panose="020F0502020204030204" pitchFamily="34" charset="0"/>
              </a:rPr>
              <a:t>(Content </a:t>
            </a:r>
            <a:r>
              <a:rPr lang="en-US" b="1" dirty="0">
                <a:solidFill>
                  <a:srgbClr val="385723"/>
                </a:solidFill>
                <a:latin typeface="Calibri" panose="020F0502020204030204" pitchFamily="34" charset="0"/>
                <a:ea typeface="Calibri" panose="020F0502020204030204" pitchFamily="34" charset="0"/>
                <a:cs typeface="Calibri" panose="020F0502020204030204" pitchFamily="34" charset="0"/>
              </a:rPr>
              <a:t>Aggregation Model).</a:t>
            </a:r>
            <a:endParaRPr lang="en-US" sz="14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ar-SA" b="1" dirty="0">
                <a:solidFill>
                  <a:srgbClr val="385723"/>
                </a:solidFill>
                <a:latin typeface="Calibri" panose="020F0502020204030204" pitchFamily="34" charset="0"/>
                <a:ea typeface="Calibri" panose="020F0502020204030204" pitchFamily="34" charset="0"/>
                <a:cs typeface="Calibri" panose="020F0502020204030204" pitchFamily="34" charset="0"/>
              </a:rPr>
              <a:t>٭ البيئة المثالية</a:t>
            </a:r>
            <a:r>
              <a:rPr lang="en-US" b="1" dirty="0">
                <a:solidFill>
                  <a:srgbClr val="385723"/>
                </a:solidFill>
                <a:latin typeface="Calibri" panose="020F0502020204030204" pitchFamily="34" charset="0"/>
                <a:ea typeface="Calibri" panose="020F0502020204030204" pitchFamily="34" charset="0"/>
                <a:cs typeface="Calibri" panose="020F0502020204030204" pitchFamily="34" charset="0"/>
              </a:rPr>
              <a:t> (Run-Time Environment).</a:t>
            </a:r>
            <a:endParaRPr lang="en-US" sz="14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ar-SA" b="1" dirty="0">
                <a:solidFill>
                  <a:srgbClr val="385723"/>
                </a:solidFill>
                <a:latin typeface="Calibri" panose="020F0502020204030204" pitchFamily="34" charset="0"/>
                <a:ea typeface="Calibri" panose="020F0502020204030204" pitchFamily="34" charset="0"/>
                <a:cs typeface="Calibri" panose="020F0502020204030204" pitchFamily="34" charset="0"/>
              </a:rPr>
              <a:t>٭ التتابع والتقصي</a:t>
            </a:r>
            <a:r>
              <a:rPr lang="en-US" b="1" dirty="0">
                <a:solidFill>
                  <a:srgbClr val="385723"/>
                </a:solidFill>
                <a:latin typeface="Calibri" panose="020F0502020204030204" pitchFamily="34" charset="0"/>
                <a:ea typeface="Calibri" panose="020F0502020204030204" pitchFamily="34" charset="0"/>
                <a:cs typeface="Calibri" panose="020F0502020204030204" pitchFamily="34" charset="0"/>
              </a:rPr>
              <a:t> (Sequencing and Navigation).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48912" y="1588414"/>
            <a:ext cx="5209626" cy="4615677"/>
          </a:xfrm>
          <a:prstGeom prst="rect">
            <a:avLst/>
          </a:prstGeom>
        </p:spPr>
      </p:pic>
      <p:pic>
        <p:nvPicPr>
          <p:cNvPr id="7" name="Picture 6"/>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9430658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81232" y="0"/>
            <a:ext cx="11856179" cy="1322831"/>
          </a:xfrm>
          <a:prstGeom prst="rect">
            <a:avLst/>
          </a:prstGeom>
        </p:spPr>
      </p:pic>
      <p:pic>
        <p:nvPicPr>
          <p:cNvPr id="3" name="Picture 2"/>
          <p:cNvPicPr>
            <a:picLocks noChangeAspect="1"/>
          </p:cNvPicPr>
          <p:nvPr/>
        </p:nvPicPr>
        <p:blipFill>
          <a:blip r:embed="rId3"/>
          <a:stretch>
            <a:fillRect/>
          </a:stretch>
        </p:blipFill>
        <p:spPr>
          <a:xfrm>
            <a:off x="1447780" y="1405709"/>
            <a:ext cx="9638420" cy="4970377"/>
          </a:xfrm>
          <a:prstGeom prst="rect">
            <a:avLst/>
          </a:prstGeom>
        </p:spPr>
      </p:pic>
    </p:spTree>
    <p:extLst>
      <p:ext uri="{BB962C8B-B14F-4D97-AF65-F5344CB8AC3E}">
        <p14:creationId xmlns:p14="http://schemas.microsoft.com/office/powerpoint/2010/main" val="30752512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1232" y="0"/>
            <a:ext cx="11856179" cy="1322831"/>
          </a:xfrm>
          <a:prstGeom prst="rect">
            <a:avLst/>
          </a:prstGeom>
        </p:spPr>
      </p:pic>
      <p:pic>
        <p:nvPicPr>
          <p:cNvPr id="7" name="Picture 6"/>
          <p:cNvPicPr>
            <a:picLocks noChangeAspect="1"/>
          </p:cNvPicPr>
          <p:nvPr/>
        </p:nvPicPr>
        <p:blipFill>
          <a:blip r:embed="rId3"/>
          <a:stretch>
            <a:fillRect/>
          </a:stretch>
        </p:blipFill>
        <p:spPr>
          <a:xfrm>
            <a:off x="2150076" y="1221902"/>
            <a:ext cx="8065744" cy="5527169"/>
          </a:xfrm>
          <a:prstGeom prst="rect">
            <a:avLst/>
          </a:prstGeom>
        </p:spPr>
      </p:pic>
    </p:spTree>
    <p:extLst>
      <p:ext uri="{BB962C8B-B14F-4D97-AF65-F5344CB8AC3E}">
        <p14:creationId xmlns:p14="http://schemas.microsoft.com/office/powerpoint/2010/main" val="2577043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66304" y="1403695"/>
            <a:ext cx="6096000" cy="4545603"/>
          </a:xfrm>
          <a:prstGeom prst="rect">
            <a:avLst/>
          </a:prstGeom>
        </p:spPr>
        <p:txBody>
          <a:bodyPr>
            <a:spAutoFit/>
          </a:bodyPr>
          <a:lstStyle/>
          <a:p>
            <a:pPr algn="just" rtl="1">
              <a:lnSpc>
                <a:spcPct val="107000"/>
              </a:lnSpc>
              <a:spcAft>
                <a:spcPts val="800"/>
              </a:spcAft>
            </a:pPr>
            <a:r>
              <a:rPr lang="en-US" b="1" dirty="0" smtClean="0">
                <a:effectLst/>
                <a:latin typeface="Calibri" panose="020F0502020204030204" pitchFamily="34" charset="0"/>
                <a:ea typeface="Calibri" panose="020F0502020204030204" pitchFamily="34" charset="0"/>
                <a:cs typeface="Calibri" panose="020F0502020204030204" pitchFamily="34" charset="0"/>
              </a:rPr>
              <a:t> </a:t>
            </a:r>
            <a:endParaRPr lang="en-US" sz="1200" dirty="0" smtClean="0">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IQ" sz="4800" b="1" dirty="0" smtClean="0">
                <a:ln w="13462">
                  <a:solidFill>
                    <a:schemeClr val="bg1"/>
                  </a:solidFill>
                  <a:prstDash val="solid"/>
                </a:ln>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عزيزي التدريسي الجامعي</a:t>
            </a:r>
          </a:p>
          <a:p>
            <a:pPr algn="just" rtl="1">
              <a:lnSpc>
                <a:spcPct val="107000"/>
              </a:lnSpc>
              <a:spcAft>
                <a:spcPts val="800"/>
              </a:spcAft>
            </a:pP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ن</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علم</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جيدا</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أنك قد تكون بالفعل تفكر في عبء العمل اللازم لإعداد الفصل</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التعليمي الافتراضي</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وتقديمه عبر الإنترنت. غالبًا ما يحدد المدرسون الذين يقومون بالتدريس عبر الإنترنت عبء العمل الثقيل باعتباره أحد التحديات الرئيسية للتعلم عبر الإنترنت ولكن في نهاية المطاف بمرور الوقت ، ينتهي الأمر بكونه</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عملا سهلا</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و</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هادئًا</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وسعيدا وناجحا </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كن إيجابيًا بشأن التجربة وجربها ... تصبح أسهل كثيرًا بعد </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نجاح المحاولات المتعددة والاولى تحديدا.......</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28263" y="2167880"/>
            <a:ext cx="5213506" cy="3781418"/>
          </a:xfrm>
          <a:prstGeom prst="rect">
            <a:avLst/>
          </a:prstGeom>
        </p:spPr>
      </p:pic>
      <p:pic>
        <p:nvPicPr>
          <p:cNvPr id="7" name="Picture 6"/>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2025118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t makes good eLearning by tim sl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7801" y="101702"/>
            <a:ext cx="5660338" cy="28301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makes good eLearning by tim sl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0" y="3100054"/>
            <a:ext cx="5642147" cy="28247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hat makes good eLearning by tim sla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786" y="3094444"/>
            <a:ext cx="5653353" cy="283039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hat makes good eLearning by tim sla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20" y="107091"/>
            <a:ext cx="5642147" cy="282478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570208" y="2561968"/>
            <a:ext cx="6087762" cy="7990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all" dirty="0">
                <a:ln>
                  <a:solidFill>
                    <a:srgbClr val="FF0000"/>
                  </a:solidFill>
                </a:ln>
                <a:solidFill>
                  <a:schemeClr val="tx1"/>
                </a:solidFill>
                <a:effectLst>
                  <a:outerShdw blurRad="50800" dist="38100" dir="2700000" algn="tl" rotWithShape="0">
                    <a:prstClr val="black">
                      <a:alpha val="40000"/>
                    </a:prstClr>
                  </a:outerShdw>
                </a:effectLst>
              </a:rPr>
              <a:t>WHAT MAKES GOOD ELEARNING?</a:t>
            </a:r>
          </a:p>
        </p:txBody>
      </p:sp>
    </p:spTree>
    <p:extLst>
      <p:ext uri="{BB962C8B-B14F-4D97-AF65-F5344CB8AC3E}">
        <p14:creationId xmlns:p14="http://schemas.microsoft.com/office/powerpoint/2010/main" val="2629000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9689" y="1945794"/>
            <a:ext cx="5155659" cy="3970318"/>
          </a:xfrm>
          <a:prstGeom prst="rect">
            <a:avLst/>
          </a:prstGeom>
        </p:spPr>
        <p:txBody>
          <a:bodyPr wrap="square">
            <a:spAutoFit/>
          </a:bodyPr>
          <a:lstStyle/>
          <a:p>
            <a:pPr algn="just" rtl="1"/>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عند </a:t>
            </a:r>
            <a:r>
              <a:rPr lang="ar-IQ" sz="28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تدريس صف دراسي </a:t>
            </a:r>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عبر الإنترنت ، </a:t>
            </a:r>
            <a:r>
              <a:rPr lang="ar-IQ" sz="28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يحتاج التدريسي </a:t>
            </a:r>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إلى إتقان تعدد المهام وإدارة الوقت حيث قد يكون هناك </a:t>
            </a:r>
            <a:r>
              <a:rPr lang="ar-IQ" sz="28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الكثير من المهام التعليمية التي قد تتزامن في </a:t>
            </a:r>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نفس الوقت ، </a:t>
            </a:r>
            <a:r>
              <a:rPr lang="ar-IQ" sz="28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وغالبًا </a:t>
            </a:r>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ما </a:t>
            </a:r>
            <a:r>
              <a:rPr lang="ar-IQ" sz="28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سوف يحتاج </a:t>
            </a:r>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إلى تقديم المحتوى وتسهيل الأنشطة وإدارة الوقت والرد على التعليقات والأسئلة الواردة من </a:t>
            </a:r>
            <a:r>
              <a:rPr lang="ar-IQ" sz="28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الطلاب واجراء الاختبارات الالكترونية والتواصلية.</a:t>
            </a:r>
            <a:endPar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385078" y="1683148"/>
            <a:ext cx="5675253" cy="4472129"/>
          </a:xfrm>
          <a:prstGeom prst="rect">
            <a:avLst/>
          </a:prstGeom>
        </p:spPr>
      </p:pic>
      <p:pic>
        <p:nvPicPr>
          <p:cNvPr id="6" name="Picture 5"/>
          <p:cNvPicPr>
            <a:picLocks noChangeAspect="1"/>
          </p:cNvPicPr>
          <p:nvPr/>
        </p:nvPicPr>
        <p:blipFill>
          <a:blip r:embed="rId3"/>
          <a:stretch>
            <a:fillRect/>
          </a:stretch>
        </p:blipFill>
        <p:spPr>
          <a:xfrm>
            <a:off x="4124527" y="1807260"/>
            <a:ext cx="1712069" cy="772109"/>
          </a:xfrm>
          <a:prstGeom prst="rect">
            <a:avLst/>
          </a:prstGeom>
        </p:spPr>
      </p:pic>
      <p:pic>
        <p:nvPicPr>
          <p:cNvPr id="9" name="Picture 8"/>
          <p:cNvPicPr>
            <a:picLocks noChangeAspect="1"/>
          </p:cNvPicPr>
          <p:nvPr/>
        </p:nvPicPr>
        <p:blipFill>
          <a:blip r:embed="rId4"/>
          <a:stretch>
            <a:fillRect/>
          </a:stretch>
        </p:blipFill>
        <p:spPr>
          <a:xfrm>
            <a:off x="181232" y="0"/>
            <a:ext cx="11856179" cy="1322831"/>
          </a:xfrm>
          <a:prstGeom prst="rect">
            <a:avLst/>
          </a:prstGeom>
        </p:spPr>
      </p:pic>
    </p:spTree>
    <p:extLst>
      <p:ext uri="{BB962C8B-B14F-4D97-AF65-F5344CB8AC3E}">
        <p14:creationId xmlns:p14="http://schemas.microsoft.com/office/powerpoint/2010/main" val="5170476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48655" y="2306133"/>
            <a:ext cx="6730473" cy="4439229"/>
          </a:xfrm>
          <a:prstGeom prst="rect">
            <a:avLst/>
          </a:prstGeom>
        </p:spPr>
        <p:txBody>
          <a:bodyPr wrap="square">
            <a:spAutoFit/>
          </a:bodyPr>
          <a:lstStyle/>
          <a:p>
            <a:pPr algn="just" rtl="1">
              <a:lnSpc>
                <a:spcPct val="107000"/>
              </a:lnSpc>
              <a:spcAft>
                <a:spcPts val="800"/>
              </a:spcAft>
            </a:pPr>
            <a:r>
              <a:rPr lang="en-US"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 </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الوقت في الصفوف التعليمية الافتراضية: </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كم من الوقت ينبغي أن يكون الفصول الافتراضية؟ غالبًا ما يكون من الممارسات الجيدة ألا تتجاوز 60 إلى 90 دقيقة على الأكثر لمحاضرة واحدة. يصبح من الصعب الحفاظ على تركيز الطلاب واهتمامهم بما يتجاوز ذلك. إذا كنت بحاجة إلى الذهاب إلى ما بعد 60 دقيقة ، فخطط لاستراحة قصيرة في محاضرتك. قد يسأل البعض أيضًا عما يجب أن يكون الحجم الأقصى لفصلي عبر الإنترنت. في حين أن هذا قد يعتمد على مؤسستك ، فإن عددًا جيدًا يمكن إدارته لن يتجاوز عادةً </a:t>
            </a:r>
            <a:r>
              <a:rPr lang="en-US" sz="2400" b="1"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30 </a:t>
            </a:r>
            <a:r>
              <a:rPr lang="ar-IQ" sz="2400" b="1"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طالبا</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قد يعني وجود المزيد من الطلاب أنك بحاجة إلى التخطيط للأشياء بشكل مختلف. ضع عدد الطلاب في الاعتبار عند التخطيط ل</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محاضرتك التعليية</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عبر الإنترنت.</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3"/>
          <p:cNvSpPr/>
          <p:nvPr/>
        </p:nvSpPr>
        <p:spPr>
          <a:xfrm>
            <a:off x="457200" y="1227545"/>
            <a:ext cx="11524735" cy="370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78118" y="1659803"/>
            <a:ext cx="7463482" cy="584775"/>
          </a:xfrm>
          <a:prstGeom prst="rect">
            <a:avLst/>
          </a:prstGeom>
          <a:noFill/>
        </p:spPr>
        <p:txBody>
          <a:bodyPr wrap="square" rtlCol="0">
            <a:spAutoFit/>
          </a:bodyPr>
          <a:lstStyle/>
          <a:p>
            <a:r>
              <a:rPr lang="ar-IQ" sz="32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نصائح  في طريقة اعداد الدرس التعليمي الافتراضي</a:t>
            </a:r>
            <a:endParaRPr lang="en-US"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605394" y="2636874"/>
            <a:ext cx="3846632" cy="3293514"/>
          </a:xfrm>
          <a:prstGeom prst="rect">
            <a:avLst/>
          </a:prstGeom>
        </p:spPr>
      </p:pic>
      <p:pic>
        <p:nvPicPr>
          <p:cNvPr id="8" name="Picture 7"/>
          <p:cNvPicPr>
            <a:picLocks noChangeAspect="1"/>
          </p:cNvPicPr>
          <p:nvPr/>
        </p:nvPicPr>
        <p:blipFill>
          <a:blip r:embed="rId3"/>
          <a:stretch>
            <a:fillRect/>
          </a:stretch>
        </p:blipFill>
        <p:spPr>
          <a:xfrm>
            <a:off x="2178118" y="5990521"/>
            <a:ext cx="2529751" cy="500896"/>
          </a:xfrm>
          <a:prstGeom prst="rect">
            <a:avLst/>
          </a:prstGeom>
        </p:spPr>
      </p:pic>
      <p:pic>
        <p:nvPicPr>
          <p:cNvPr id="9" name="Picture 8"/>
          <p:cNvPicPr>
            <a:picLocks noChangeAspect="1"/>
          </p:cNvPicPr>
          <p:nvPr/>
        </p:nvPicPr>
        <p:blipFill>
          <a:blip r:embed="rId4"/>
          <a:stretch>
            <a:fillRect/>
          </a:stretch>
        </p:blipFill>
        <p:spPr>
          <a:xfrm>
            <a:off x="181232" y="0"/>
            <a:ext cx="11856179" cy="1322831"/>
          </a:xfrm>
          <a:prstGeom prst="rect">
            <a:avLst/>
          </a:prstGeom>
        </p:spPr>
      </p:pic>
    </p:spTree>
    <p:extLst>
      <p:ext uri="{BB962C8B-B14F-4D97-AF65-F5344CB8AC3E}">
        <p14:creationId xmlns:p14="http://schemas.microsoft.com/office/powerpoint/2010/main" val="22910331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4557" y="2243137"/>
            <a:ext cx="6096000" cy="2397451"/>
          </a:xfrm>
          <a:prstGeom prst="rect">
            <a:avLst/>
          </a:prstGeom>
        </p:spPr>
        <p:txBody>
          <a:bodyPr>
            <a:spAutoFit/>
          </a:bodyPr>
          <a:lstStyle/>
          <a:p>
            <a:pPr algn="just" rtl="1">
              <a:lnSpc>
                <a:spcPct val="107000"/>
              </a:lnSpc>
              <a:spcAft>
                <a:spcPts val="800"/>
              </a:spcAft>
            </a:pPr>
            <a:r>
              <a:rPr lang="en-U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استعد لصفك الافتراضي ، ضع خطة لكيفية تنوي قضاء وقتك في ال</a:t>
            </a:r>
            <a:r>
              <a:rPr lang="ar-IQ"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درس التعليمي الالكتروني</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 فكر في أهداف </a:t>
            </a:r>
            <a:r>
              <a:rPr lang="ar-IQ"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محاضرتك</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وما تنوي تحقيقه. قد تجد أنه من المفيد ا</a:t>
            </a:r>
            <a:r>
              <a:rPr lang="ar-IQ"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لا</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ستشارة حيث قد توفر إطار عمل للتخطيط ل</a:t>
            </a:r>
            <a:r>
              <a:rPr lang="ar-IQ"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محاضرتك التعليمية الافتراضية</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909910" y="1926151"/>
            <a:ext cx="4391665" cy="4453338"/>
          </a:xfrm>
          <a:prstGeom prst="rect">
            <a:avLst/>
          </a:prstGeom>
        </p:spPr>
      </p:pic>
      <p:pic>
        <p:nvPicPr>
          <p:cNvPr id="8" name="Picture 7"/>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15491574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76317" y="1896574"/>
            <a:ext cx="6096000" cy="4439229"/>
          </a:xfrm>
          <a:prstGeom prst="rect">
            <a:avLst/>
          </a:prstGeom>
        </p:spPr>
        <p:txBody>
          <a:bodyPr>
            <a:spAutoFit/>
          </a:bodyPr>
          <a:lstStyle/>
          <a:p>
            <a:pPr algn="just" rtl="1">
              <a:lnSpc>
                <a:spcPct val="107000"/>
              </a:lnSpc>
              <a:spcAft>
                <a:spcPts val="800"/>
              </a:spcAft>
            </a:pPr>
            <a:r>
              <a:rPr lang="en-US"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 اجعل حضور صفك إلزاميًا وتأكد من أنه تم توصيله بوضوح إلى طلابك ضمن منهج </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الموضوع العلمي</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 الخطة الأسبوعية / إعلانات </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المنهاج</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 إلخ. لتتبع الحضور ؛ توفر العديد من</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الدروس</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الافتراضية وظائف تسجيل ، ولكن يمكنك أيضًا إنشاء استطلاع وتطلب من الجميع الرد عليه واستخدام الردود كقائمة حضور (إذا قررت القيام بذلك ، قم بذلك بعد أول 15 دقيقة من بداية جلسة) . قد يطلب بعض المدرسين من الطلاب وضع كاميرا الويب الخاصة بهم في بداية الفصل الدراسي للحضور ، ومصادقة الطلاب وتخصيص العلاقة (تذكر أن تأخذ في الاعتبار حجم ا</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لصف الدراسي الالكتروني</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647700" y="2114550"/>
            <a:ext cx="5008418" cy="3323212"/>
          </a:xfrm>
          <a:prstGeom prst="rect">
            <a:avLst/>
          </a:prstGeom>
        </p:spPr>
      </p:pic>
      <p:pic>
        <p:nvPicPr>
          <p:cNvPr id="7" name="Picture 6"/>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3412989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0082" y="1716451"/>
            <a:ext cx="9646508" cy="4555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58219" y="1947198"/>
            <a:ext cx="8468498" cy="4524315"/>
          </a:xfrm>
          <a:prstGeom prst="rect">
            <a:avLst/>
          </a:prstGeom>
          <a:noFill/>
        </p:spPr>
        <p:txBody>
          <a:bodyPr wrap="square" rtlCol="0">
            <a:spAutoFit/>
          </a:bodyPr>
          <a:lstStyle/>
          <a:p>
            <a:pPr algn="just" rtl="1"/>
            <a:r>
              <a:rPr lang="ar-IQ" sz="32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مفهوم التعليم الالكتروني</a:t>
            </a:r>
          </a:p>
          <a:p>
            <a:pPr algn="just" rtl="1"/>
            <a:r>
              <a:rPr lang="ar-IQ" sz="32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بيئة التعليم الالكتروني وعناصرها</a:t>
            </a:r>
          </a:p>
          <a:p>
            <a:pPr algn="just" rtl="1"/>
            <a:r>
              <a:rPr lang="ar-IQ" sz="32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اطار خان للتعليم الالكتروني</a:t>
            </a:r>
          </a:p>
          <a:p>
            <a:pPr algn="just" rtl="1"/>
            <a:r>
              <a:rPr lang="ar-IQ" sz="32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اطار عمل وزارة التعليم العالي في ظل ظروف جائحة كورونا لاعتماد التعليم الالكتروني في التعليم والتربية في العراق</a:t>
            </a:r>
          </a:p>
          <a:p>
            <a:pPr algn="just" rtl="1"/>
            <a:r>
              <a:rPr lang="ar-IQ" sz="32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التصميم التعليمي للتعليم الالكتروني</a:t>
            </a:r>
          </a:p>
          <a:p>
            <a:pPr algn="just" rtl="1"/>
            <a:r>
              <a:rPr lang="ar-IQ"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نصائح  في طريقة اعداد الدرس التعليمي </a:t>
            </a:r>
            <a:r>
              <a:rPr lang="ar-IQ" sz="32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الافتراضي</a:t>
            </a:r>
          </a:p>
          <a:p>
            <a:pPr algn="just" rtl="1"/>
            <a:r>
              <a:rPr lang="ar-IQ" sz="3200" b="1" dirty="0">
                <a:ln w="13462">
                  <a:solidFill>
                    <a:srgbClr val="FF0000"/>
                  </a:solidFill>
                  <a:prstDash val="solid"/>
                </a:ln>
                <a:solidFill>
                  <a:schemeClr val="tx1">
                    <a:lumMod val="85000"/>
                    <a:lumOff val="15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من مواصفات الدرس التعليمي الالكتروني الناجح</a:t>
            </a:r>
            <a:endParaRPr lang="en-US"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rtl="1"/>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181232" y="0"/>
            <a:ext cx="11856179" cy="1322831"/>
          </a:xfrm>
          <a:prstGeom prst="rect">
            <a:avLst/>
          </a:prstGeom>
        </p:spPr>
      </p:pic>
    </p:spTree>
    <p:extLst>
      <p:ext uri="{BB962C8B-B14F-4D97-AF65-F5344CB8AC3E}">
        <p14:creationId xmlns:p14="http://schemas.microsoft.com/office/powerpoint/2010/main" val="20494360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4887" y="2068793"/>
            <a:ext cx="6096000" cy="4221092"/>
          </a:xfrm>
          <a:prstGeom prst="rect">
            <a:avLst/>
          </a:prstGeom>
        </p:spPr>
        <p:txBody>
          <a:bodyPr>
            <a:spAutoFit/>
          </a:bodyPr>
          <a:lstStyle/>
          <a:p>
            <a:pPr algn="just" rtl="1">
              <a:lnSpc>
                <a:spcPct val="107000"/>
              </a:lnSpc>
              <a:spcAft>
                <a:spcPts val="800"/>
              </a:spcAft>
            </a:pPr>
            <a:r>
              <a:rPr lang="en-U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4- ضع التوقعات والقواعد الأساسية قبل </a:t>
            </a:r>
            <a:r>
              <a:rPr lang="ar-IQ"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بدء الدرس التعليمي الالكتروني</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(يمكن أن يكون جزءًا من منهج </a:t>
            </a:r>
            <a:r>
              <a:rPr lang="ar-IQ"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المادة العلمية</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أو الخطة الأسبوعية أو حتى إعلان الفصل) ، أخبر طلابك أن ال</a:t>
            </a:r>
            <a:r>
              <a:rPr lang="ar-IQ"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درس</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سيكون تفاعليًا ومشاركتهم الكاملة مطلوبة. قدم تعليمات محددة حول كيفية طرح الطالب للأسئلة أو التوضيحات (رفع اليد مقابل المقاطعة / طرح سؤالهم في الدردشة ، وما إلى ذلك) ، والمشاركة في المناقشات ، وما إلى ذلك</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66712" y="1805702"/>
            <a:ext cx="2143125" cy="2143125"/>
          </a:xfrm>
          <a:prstGeom prst="rect">
            <a:avLst/>
          </a:prstGeom>
        </p:spPr>
      </p:pic>
      <p:pic>
        <p:nvPicPr>
          <p:cNvPr id="5" name="Picture 4"/>
          <p:cNvPicPr>
            <a:picLocks noChangeAspect="1"/>
          </p:cNvPicPr>
          <p:nvPr/>
        </p:nvPicPr>
        <p:blipFill>
          <a:blip r:embed="rId3"/>
          <a:stretch>
            <a:fillRect/>
          </a:stretch>
        </p:blipFill>
        <p:spPr>
          <a:xfrm>
            <a:off x="366712" y="4156281"/>
            <a:ext cx="3100387" cy="2368835"/>
          </a:xfrm>
          <a:prstGeom prst="rect">
            <a:avLst/>
          </a:prstGeom>
        </p:spPr>
      </p:pic>
      <p:pic>
        <p:nvPicPr>
          <p:cNvPr id="6" name="Picture 5"/>
          <p:cNvPicPr>
            <a:picLocks noChangeAspect="1"/>
          </p:cNvPicPr>
          <p:nvPr/>
        </p:nvPicPr>
        <p:blipFill>
          <a:blip r:embed="rId4"/>
          <a:stretch>
            <a:fillRect/>
          </a:stretch>
        </p:blipFill>
        <p:spPr>
          <a:xfrm>
            <a:off x="3262312" y="4184856"/>
            <a:ext cx="2143125" cy="2143125"/>
          </a:xfrm>
          <a:prstGeom prst="rect">
            <a:avLst/>
          </a:prstGeom>
        </p:spPr>
      </p:pic>
      <p:pic>
        <p:nvPicPr>
          <p:cNvPr id="8" name="Picture 7"/>
          <p:cNvPicPr>
            <a:picLocks noChangeAspect="1"/>
          </p:cNvPicPr>
          <p:nvPr/>
        </p:nvPicPr>
        <p:blipFill>
          <a:blip r:embed="rId5"/>
          <a:stretch>
            <a:fillRect/>
          </a:stretch>
        </p:blipFill>
        <p:spPr>
          <a:xfrm>
            <a:off x="2786062" y="1923716"/>
            <a:ext cx="2143125" cy="2143125"/>
          </a:xfrm>
          <a:prstGeom prst="rect">
            <a:avLst/>
          </a:prstGeom>
        </p:spPr>
      </p:pic>
      <p:pic>
        <p:nvPicPr>
          <p:cNvPr id="9" name="Picture 8"/>
          <p:cNvPicPr>
            <a:picLocks noChangeAspect="1"/>
          </p:cNvPicPr>
          <p:nvPr/>
        </p:nvPicPr>
        <p:blipFill>
          <a:blip r:embed="rId6"/>
          <a:stretch>
            <a:fillRect/>
          </a:stretch>
        </p:blipFill>
        <p:spPr>
          <a:xfrm>
            <a:off x="523111" y="6231674"/>
            <a:ext cx="2529751" cy="500896"/>
          </a:xfrm>
          <a:prstGeom prst="rect">
            <a:avLst/>
          </a:prstGeom>
        </p:spPr>
      </p:pic>
      <p:pic>
        <p:nvPicPr>
          <p:cNvPr id="11" name="Picture 10"/>
          <p:cNvPicPr>
            <a:picLocks noChangeAspect="1"/>
          </p:cNvPicPr>
          <p:nvPr/>
        </p:nvPicPr>
        <p:blipFill>
          <a:blip r:embed="rId7"/>
          <a:stretch>
            <a:fillRect/>
          </a:stretch>
        </p:blipFill>
        <p:spPr>
          <a:xfrm>
            <a:off x="181232" y="0"/>
            <a:ext cx="11856179" cy="1322831"/>
          </a:xfrm>
          <a:prstGeom prst="rect">
            <a:avLst/>
          </a:prstGeom>
        </p:spPr>
      </p:pic>
    </p:spTree>
    <p:extLst>
      <p:ext uri="{BB962C8B-B14F-4D97-AF65-F5344CB8AC3E}">
        <p14:creationId xmlns:p14="http://schemas.microsoft.com/office/powerpoint/2010/main" val="7699336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0016" y="1903907"/>
            <a:ext cx="6817671" cy="4702569"/>
          </a:xfrm>
          <a:prstGeom prst="rect">
            <a:avLst/>
          </a:prstGeom>
        </p:spPr>
        <p:txBody>
          <a:bodyPr wrap="square">
            <a:spAutoFit/>
          </a:bodyPr>
          <a:lstStyle/>
          <a:p>
            <a:pPr algn="just" rtl="1">
              <a:lnSpc>
                <a:spcPct val="107000"/>
              </a:lnSpc>
              <a:spcAft>
                <a:spcPts val="800"/>
              </a:spcAft>
            </a:pPr>
            <a:r>
              <a:rPr lang="en-U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5- توصيل أي متطلبات</a:t>
            </a:r>
            <a:r>
              <a:rPr lang="ar-IQ"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حديثة</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أو متطلبات مسبقة </a:t>
            </a:r>
            <a:r>
              <a:rPr lang="ar-IQ"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للصف</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ar-IQ"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و</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للطلاب. قد يُطلب من الطلاب قراءة شيء ما ، أو مشاهدة مقطع فيديو ، أو القيام بمهمة أو أي نشاط آخر مماثل في التحضير لصفهم الدراسي عبر الإنترنت ، والتأكد من أن هذا معروف لهم قبل وقت طويل (ربما في قسم إعلانات </a:t>
            </a:r>
            <a:r>
              <a:rPr lang="ar-IQ"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او لوحة اعلانان او الكروبات على الانترنيت</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تأكد من أنهم على دراية بعواقب عدم استيفاء الشروط المسبقة (أي عدم القدرة على المشاركة في الأنشطة والمناقشات ، والآثار المترتبة على الدرجات ، وما إلى ذلك)</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964779" y="3767238"/>
            <a:ext cx="3090762" cy="3090762"/>
          </a:xfrm>
          <a:prstGeom prst="rect">
            <a:avLst/>
          </a:prstGeom>
        </p:spPr>
      </p:pic>
      <p:pic>
        <p:nvPicPr>
          <p:cNvPr id="5" name="Picture 4"/>
          <p:cNvPicPr>
            <a:picLocks noChangeAspect="1"/>
          </p:cNvPicPr>
          <p:nvPr/>
        </p:nvPicPr>
        <p:blipFill>
          <a:blip r:embed="rId3"/>
          <a:stretch>
            <a:fillRect/>
          </a:stretch>
        </p:blipFill>
        <p:spPr>
          <a:xfrm>
            <a:off x="1225685" y="1626121"/>
            <a:ext cx="2683941" cy="2683941"/>
          </a:xfrm>
          <a:prstGeom prst="rect">
            <a:avLst/>
          </a:prstGeom>
        </p:spPr>
      </p:pic>
      <p:pic>
        <p:nvPicPr>
          <p:cNvPr id="8" name="Picture 7"/>
          <p:cNvPicPr>
            <a:picLocks noChangeAspect="1"/>
          </p:cNvPicPr>
          <p:nvPr/>
        </p:nvPicPr>
        <p:blipFill>
          <a:blip r:embed="rId4"/>
          <a:stretch>
            <a:fillRect/>
          </a:stretch>
        </p:blipFill>
        <p:spPr>
          <a:xfrm>
            <a:off x="181232" y="0"/>
            <a:ext cx="11856179" cy="1322831"/>
          </a:xfrm>
          <a:prstGeom prst="rect">
            <a:avLst/>
          </a:prstGeom>
        </p:spPr>
      </p:pic>
    </p:spTree>
    <p:extLst>
      <p:ext uri="{BB962C8B-B14F-4D97-AF65-F5344CB8AC3E}">
        <p14:creationId xmlns:p14="http://schemas.microsoft.com/office/powerpoint/2010/main" val="15351360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86400" y="1645932"/>
            <a:ext cx="6372225" cy="5229573"/>
          </a:xfrm>
          <a:prstGeom prst="rect">
            <a:avLst/>
          </a:prstGeom>
        </p:spPr>
        <p:txBody>
          <a:bodyPr wrap="square">
            <a:spAutoFit/>
          </a:bodyPr>
          <a:lstStyle/>
          <a:p>
            <a:pPr algn="just" rtl="1">
              <a:lnSpc>
                <a:spcPct val="107000"/>
              </a:lnSpc>
              <a:spcAft>
                <a:spcPts val="800"/>
              </a:spcAft>
            </a:pPr>
            <a:r>
              <a:rPr lang="en-US"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6- يساعد استخدام كاميرا الويب الخاصة بك أثناء </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صفك</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الافتراضي على إضفاء الطابع الإنساني على تجربة تعلم الطلاب وتخصيصها كما سيساعد على تعزيز وجودك على الإنترنت. يمكنك استخدام كاميرا الويب الخاصة بك طوال ال</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محاضرة</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أو تشغيل كاميرا الويب لفترة وجيزة في بداية ال</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محاضرة</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وفي نقطة زمنية مختلفة خلال </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الدرس الالكتروني</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 هذا قد يحافظ على عرض النطاق الترددي لأنشطة أخرى. قد ترغب في إيقاف تشغيل كاميرا الويب الخاصة بك عند تقديم المحتوى الخاص بك ووضع لقطة رأس حتى يتمكن الطالب من التركيز على المحتوى وإعادة تشغيل كاميرا الويب مرة أخرى للمناقشات والأسئلة والأجوبة. وبالمثل ، اطلب من طلابك وضع كاميرا الويب الخاصة بهم عندما يجيبون على أسئلة محددة ، ويقدمون شيئًا ، وما إلى ذلك.</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pic>
        <p:nvPicPr>
          <p:cNvPr id="2050" name="Picture 2" descr="نتيجة بحث الصور عن كاميرا الويب في التعلي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 y="2001837"/>
            <a:ext cx="5245100" cy="39862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35461724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05425" y="2147173"/>
            <a:ext cx="6096000" cy="3236207"/>
          </a:xfrm>
          <a:prstGeom prst="rect">
            <a:avLst/>
          </a:prstGeom>
        </p:spPr>
        <p:txBody>
          <a:bodyPr>
            <a:spAutoFit/>
          </a:bodyPr>
          <a:lstStyle/>
          <a:p>
            <a:pPr algn="just" rtl="1">
              <a:lnSpc>
                <a:spcPct val="107000"/>
              </a:lnSpc>
              <a:spcAft>
                <a:spcPts val="800"/>
              </a:spcAft>
            </a:pPr>
            <a:r>
              <a:rPr lang="en-US"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7- لا تستهين بقوة صوتك ؛ يجب أن يكون صوتك ونبرة صوتك مفعمًا بالحيوية وجذابًا بما يكفي لجذب انتباه المشاركين خلال ال</a:t>
            </a:r>
            <a:r>
              <a:rPr lang="ar-IQ"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محاضرة التعليمية الافتراضية</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بأكملها. يجب أن يكون واضحًا ومفهومًا ليس بطيئًا جدًا ولا سريعًا جدًا. إذا كنت تدير أولى جلساتك على الإنترنت ، فقد ترغب في تسجيل جزء من صفك والاستماع إلى التشغيل - يمكنك حتى طلب التعليقات من الزملاء الآخرين أو أفراد العائلة.</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72026" y="2147173"/>
            <a:ext cx="4661538" cy="3109912"/>
          </a:xfrm>
          <a:prstGeom prst="rect">
            <a:avLst/>
          </a:prstGeom>
        </p:spPr>
      </p:pic>
      <p:pic>
        <p:nvPicPr>
          <p:cNvPr id="7" name="Picture 6"/>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40053683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0839" y="1964855"/>
            <a:ext cx="6096000" cy="2479590"/>
          </a:xfrm>
          <a:prstGeom prst="rect">
            <a:avLst/>
          </a:prstGeom>
        </p:spPr>
        <p:txBody>
          <a:bodyPr>
            <a:spAutoFit/>
          </a:bodyPr>
          <a:lstStyle/>
          <a:p>
            <a:pPr algn="just" rtl="1">
              <a:lnSpc>
                <a:spcPct val="107000"/>
              </a:lnSpc>
              <a:spcAft>
                <a:spcPts val="800"/>
              </a:spcAft>
            </a:pPr>
            <a:r>
              <a:rPr lang="en-U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endParaRPr lang="en-US"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 تأكد من أن </a:t>
            </a:r>
            <a:r>
              <a:rPr lang="ar-IQ"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صفوفك التعليمية</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الافتراضية لا تتبع روتينًا محددًا ومتكررًا يمكن التنبؤ به في كل مرة وأنه ليس رتيبيًا - قدم أكبر قدر ممكن من الحداثة في كل جلسة عبر الإنترنت.</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90550" y="2098383"/>
            <a:ext cx="5066215" cy="3804234"/>
          </a:xfrm>
          <a:prstGeom prst="rect">
            <a:avLst/>
          </a:prstGeom>
        </p:spPr>
      </p:pic>
      <p:pic>
        <p:nvPicPr>
          <p:cNvPr id="7" name="Picture 6"/>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12865782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48664" y="1628427"/>
            <a:ext cx="4343399" cy="5229573"/>
          </a:xfrm>
          <a:prstGeom prst="rect">
            <a:avLst/>
          </a:prstGeom>
        </p:spPr>
        <p:txBody>
          <a:bodyPr wrap="square">
            <a:spAutoFit/>
          </a:bodyPr>
          <a:lstStyle/>
          <a:p>
            <a:pPr algn="just" rtl="1">
              <a:lnSpc>
                <a:spcPct val="107000"/>
              </a:lnSpc>
              <a:spcAft>
                <a:spcPts val="800"/>
              </a:spcAft>
            </a:pPr>
            <a:r>
              <a:rPr lang="en-US"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 استخدم مجموعة متنوعة من المحتوى وأنشطة التعلم- يمكنك تخطيط الأنشطة الفردية والجماعية على حد سواء - تذكر أن طلابك مختلفون وسيتعلمون بطرق مختلفة ولديهم احتياجات مختلفة. يمكنك تقديم المحتوى باستخدام شرائح </a:t>
            </a:r>
            <a:r>
              <a:rPr lang="en-US"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PowerPoint</a:t>
            </a:r>
            <a:r>
              <a:rPr lang="ar-SA" sz="24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 والنص ، والصور ، والرسوم البيانية ، والصوت ، والفيديو ، وما إلى ذلك. قد يقدم الناشر الكثير من المحتوى ، لذلك قد ترغب في التحقق مما هو متاح قبل استثمار الوقت في إنشاء المحتوى.</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34813" y="1832004"/>
            <a:ext cx="6717741" cy="2020412"/>
          </a:xfrm>
          <a:prstGeom prst="rect">
            <a:avLst/>
          </a:prstGeom>
        </p:spPr>
      </p:pic>
      <p:pic>
        <p:nvPicPr>
          <p:cNvPr id="5" name="Picture 4"/>
          <p:cNvPicPr>
            <a:picLocks noChangeAspect="1"/>
          </p:cNvPicPr>
          <p:nvPr/>
        </p:nvPicPr>
        <p:blipFill>
          <a:blip r:embed="rId3"/>
          <a:stretch>
            <a:fillRect/>
          </a:stretch>
        </p:blipFill>
        <p:spPr>
          <a:xfrm>
            <a:off x="1545423" y="3930237"/>
            <a:ext cx="3836791" cy="2816844"/>
          </a:xfrm>
          <a:prstGeom prst="rect">
            <a:avLst/>
          </a:prstGeom>
        </p:spPr>
      </p:pic>
      <p:pic>
        <p:nvPicPr>
          <p:cNvPr id="8" name="Picture 7"/>
          <p:cNvPicPr>
            <a:picLocks noChangeAspect="1"/>
          </p:cNvPicPr>
          <p:nvPr/>
        </p:nvPicPr>
        <p:blipFill>
          <a:blip r:embed="rId4"/>
          <a:stretch>
            <a:fillRect/>
          </a:stretch>
        </p:blipFill>
        <p:spPr>
          <a:xfrm>
            <a:off x="181232" y="0"/>
            <a:ext cx="11856179" cy="1322831"/>
          </a:xfrm>
          <a:prstGeom prst="rect">
            <a:avLst/>
          </a:prstGeom>
        </p:spPr>
      </p:pic>
    </p:spTree>
    <p:extLst>
      <p:ext uri="{BB962C8B-B14F-4D97-AF65-F5344CB8AC3E}">
        <p14:creationId xmlns:p14="http://schemas.microsoft.com/office/powerpoint/2010/main" val="34901310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17140" y="1932838"/>
            <a:ext cx="5972784" cy="4373505"/>
          </a:xfrm>
          <a:prstGeom prst="rect">
            <a:avLst/>
          </a:prstGeom>
        </p:spPr>
        <p:txBody>
          <a:bodyPr wrap="square">
            <a:spAutoFit/>
          </a:bodyPr>
          <a:lstStyle/>
          <a:p>
            <a:pPr algn="just" rtl="1">
              <a:lnSpc>
                <a:spcPct val="107000"/>
              </a:lnSpc>
              <a:spcAft>
                <a:spcPts val="800"/>
              </a:spcAft>
            </a:pPr>
            <a:r>
              <a:rPr lang="en-US"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ar-SA"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10- سيرغب معظم المدرسين في استخدام شرائح </a:t>
            </a:r>
            <a:r>
              <a:rPr lang="en-US"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PowerPoint</a:t>
            </a:r>
            <a:r>
              <a:rPr lang="ar-SA"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أثناء </a:t>
            </a:r>
            <a:r>
              <a:rPr lang="ar-IQ"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درسهم</a:t>
            </a:r>
            <a:r>
              <a:rPr lang="ar-SA"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الافتراضي ؛ إذا كان هذا هو الحال ، فتأكد من تحديد عدد الشرائح المستخدمة (لا تستخدم وقت الجلسة بالكامل لعرض الشرائح) ، واحتفظ بالمحتوى ملخّصًا ومُقسمًا ومنظمًا جيدًا حتى يتمكن الطالب من المتابعة معك بسهولة. تجنب النصوص المزدحمة التي تحتوي على العديد من الألوان والرسوم المتحركة لأنها قد تشتت انتباه طلابك. استخدم أكبر قدر ممكن من الرسوم البيانية والمخططات والجداول والرسوم البيانية لتصور الأفكار. لا يُتوقع أن تكون مصمم رسومات ولكن حاول أن تجعل عرضك التقديمي جذابًا بصريًا. قدم الموضوعات الرئيسية التي تخطط لمناقشتها في صفك عبر الإنترنت واستخدم ملخصات في نهاية كل جلسة ، فهي تساعد على ضمان تذكير الطلاب بالنقاط الرئيسية وربط ما تعلموه بمقرراتهم الدراسية التي تهدف إلى نتائج التعلم.</a:t>
            </a:r>
            <a:endPar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62646" y="2059733"/>
            <a:ext cx="5322390" cy="4119717"/>
          </a:xfrm>
          <a:prstGeom prst="rect">
            <a:avLst/>
          </a:prstGeom>
        </p:spPr>
      </p:pic>
      <p:pic>
        <p:nvPicPr>
          <p:cNvPr id="7" name="Picture 6"/>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1946064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43990" y="2160276"/>
            <a:ext cx="4902741" cy="3760068"/>
          </a:xfrm>
          <a:prstGeom prst="rect">
            <a:avLst/>
          </a:prstGeom>
        </p:spPr>
        <p:txBody>
          <a:bodyPr wrap="square">
            <a:spAutoFit/>
          </a:bodyPr>
          <a:lstStyle/>
          <a:p>
            <a:pPr algn="just" rtl="1">
              <a:lnSpc>
                <a:spcPct val="107000"/>
              </a:lnSpc>
              <a:spcAft>
                <a:spcPts val="800"/>
              </a:spcAft>
            </a:pPr>
            <a:r>
              <a:rPr lang="en-U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 تأكد من عدم مشاركة الشرائح الخاصة بك (إذا كنت تستخدم أي شرائح) مع الطلاب مقدمًا. وقد يفقدون الاهتمام بخلاف ذلك لأنهم يمتلكون المحتوى بالفعل. ومع ذلك ، يمكنك أن تطلب منهم مراجعة بعض المواد المختلفة استعدادًا </a:t>
            </a:r>
            <a:r>
              <a:rPr lang="ar-IQ"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للمحاضرة الافتراضية</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86767" y="2160276"/>
            <a:ext cx="5707163" cy="3918047"/>
          </a:xfrm>
          <a:prstGeom prst="rect">
            <a:avLst/>
          </a:prstGeom>
        </p:spPr>
      </p:pic>
      <p:pic>
        <p:nvPicPr>
          <p:cNvPr id="7" name="Picture 6"/>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3670285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3438" y="1717777"/>
            <a:ext cx="7923401" cy="5032147"/>
          </a:xfrm>
          <a:prstGeom prst="rect">
            <a:avLst/>
          </a:prstGeom>
        </p:spPr>
        <p:txBody>
          <a:bodyPr wrap="square">
            <a:spAutoFit/>
          </a:bodyPr>
          <a:lstStyle/>
          <a:p>
            <a:pPr algn="just" rtl="1">
              <a:lnSpc>
                <a:spcPct val="107000"/>
              </a:lnSpc>
              <a:spcAft>
                <a:spcPts val="800"/>
              </a:spcAft>
            </a:pPr>
            <a:r>
              <a:rPr lang="ar-SA"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12- قدم الأنشطة التي تشرك طلابك داخل فصلك كل 5-7 دقائق ؛ حيث ستحتاج إلى "تسجيل الوصول" بانتظام للتأكد من أنهم لا يزالون معك ، والأهم من ذلك أنهم "قيد التشغيل". ستعتمد الأنشطة التي ستخطط لها بشدة على نتائج التعلم والموضوع الذي تقوم بتدريسه وحجم الفصل والوقت المتاح. ولكن ، إليك بعض الأشياء التي يمكنك القيام بها باستخدام الأدوات المضمنة المتاحة في معظم ال</a:t>
            </a:r>
            <a:r>
              <a:rPr lang="ar-IQ"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صفوف</a:t>
            </a:r>
            <a:r>
              <a:rPr lang="ar-SA"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الافتراضية: يمكنك أن تطلب من الطلاب الرد على سلسلة من الاستطلاعات التي قد تكون قد أعددتها مسبقًا ، أو طرح سؤال مفتوح يمكنهم الإجابة عليه عن طريق الدردشة أو من خلال رفع الأيدي (وظيفة مضمنة في العديد من تطبيقات الفصول الافتراضية). يمكنك أيضًا طرح أسئلة مباشرة على طلاب محددين تشعر أنهم لا يشاركون بنشاط. ستسمح لك بعض التطبيقات بإدارة اختبار سريع عبر الإنترنت من داخل ال</a:t>
            </a:r>
            <a:r>
              <a:rPr lang="ar-IQ"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صف الافتراضي</a:t>
            </a:r>
            <a:r>
              <a:rPr lang="ar-SA"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 سيساعدك ذلك في الحصول على تعليقات سريعة حول ما تعلمه الطلاب وما يعانونه. ميزة ممتازة أخرى في العديد من ال</a:t>
            </a:r>
            <a:r>
              <a:rPr lang="ar-IQ"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صفوف</a:t>
            </a:r>
            <a:r>
              <a:rPr lang="ar-SA"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الافتراضية هي غرف الاختراق حيث يمكنك إشراك الطلاب في مناقشة مجموعة صغيرة ؛ يمكنك وضع الطلاب للعمل في موضوع معين في غرف الاستراحة وإعادتهم وتقديم نتائج عملهم لبقية </a:t>
            </a:r>
            <a:r>
              <a:rPr lang="ar-IQ"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الصف</a:t>
            </a:r>
            <a:r>
              <a:rPr lang="ar-SA"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 وما إلى ذلك ، وهذا قد يسهم في درجة مشاركتهم. ستعالج المشاركات المستقبلية كيف يمكننا إعادة التفكير في التقييم للدورات عبر الإنترنت.</a:t>
            </a:r>
            <a:endPar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Box 3"/>
          <p:cNvSpPr txBox="1"/>
          <p:nvPr/>
        </p:nvSpPr>
        <p:spPr>
          <a:xfrm>
            <a:off x="437745" y="1964987"/>
            <a:ext cx="3521412" cy="369332"/>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2"/>
          <a:stretch>
            <a:fillRect/>
          </a:stretch>
        </p:blipFill>
        <p:spPr>
          <a:xfrm>
            <a:off x="255773" y="1964987"/>
            <a:ext cx="3885355" cy="3885355"/>
          </a:xfrm>
          <a:prstGeom prst="rect">
            <a:avLst/>
          </a:prstGeom>
        </p:spPr>
      </p:pic>
      <p:pic>
        <p:nvPicPr>
          <p:cNvPr id="8" name="Picture 7"/>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22736478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55012" y="1798156"/>
            <a:ext cx="6096000" cy="4682116"/>
          </a:xfrm>
          <a:prstGeom prst="rect">
            <a:avLst/>
          </a:prstGeom>
        </p:spPr>
        <p:txBody>
          <a:bodyPr>
            <a:spAutoFit/>
          </a:bodyPr>
          <a:lstStyle/>
          <a:p>
            <a:pPr algn="just" rtl="1">
              <a:lnSpc>
                <a:spcPct val="107000"/>
              </a:lnSpc>
              <a:spcAft>
                <a:spcPts val="800"/>
              </a:spcAft>
            </a:pPr>
            <a:r>
              <a:rPr lang="en-U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13- كن على استعداد لوضع خطة للطوارئ - وضع خطط لحالات الطوارئ. أنت لا تعرف أبدًا أن التكنولوجيا قد تفشل في بعض الأحيان (أي الاتصال بالإنترنت) وقد ترغب في الحصول على الخطة </a:t>
            </a:r>
            <a:r>
              <a:rPr lang="en-U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في حالة حدوث ذلك. كن على استعداد للحصول على نسخة غير متزامنة من المحتوى الخاص بك. يمكنك بعد ذلك إشراك طلابك في لوحات المناقشة ومواقع </a:t>
            </a:r>
            <a:r>
              <a:rPr lang="en-U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wiki</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والمدونات والأدوات الأخرى التي سنناقشها في المنشورات المستقبلية</a:t>
            </a:r>
            <a:r>
              <a:rPr lang="ar-IQ"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من  مثل </a:t>
            </a:r>
            <a:r>
              <a:rPr lang="en-U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YouTube</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71063" y="1709129"/>
            <a:ext cx="5179149" cy="2740913"/>
          </a:xfrm>
          <a:prstGeom prst="rect">
            <a:avLst/>
          </a:prstGeom>
        </p:spPr>
      </p:pic>
      <p:pic>
        <p:nvPicPr>
          <p:cNvPr id="5" name="Picture 4"/>
          <p:cNvPicPr>
            <a:picLocks noChangeAspect="1"/>
          </p:cNvPicPr>
          <p:nvPr/>
        </p:nvPicPr>
        <p:blipFill>
          <a:blip r:embed="rId3"/>
          <a:stretch>
            <a:fillRect/>
          </a:stretch>
        </p:blipFill>
        <p:spPr>
          <a:xfrm>
            <a:off x="200437" y="4706837"/>
            <a:ext cx="5149775" cy="1149213"/>
          </a:xfrm>
          <a:prstGeom prst="rect">
            <a:avLst/>
          </a:prstGeom>
        </p:spPr>
      </p:pic>
      <p:pic>
        <p:nvPicPr>
          <p:cNvPr id="8" name="Picture 7"/>
          <p:cNvPicPr>
            <a:picLocks noChangeAspect="1"/>
          </p:cNvPicPr>
          <p:nvPr/>
        </p:nvPicPr>
        <p:blipFill>
          <a:blip r:embed="rId4"/>
          <a:stretch>
            <a:fillRect/>
          </a:stretch>
        </p:blipFill>
        <p:spPr>
          <a:xfrm>
            <a:off x="181232" y="0"/>
            <a:ext cx="11856179" cy="1322831"/>
          </a:xfrm>
          <a:prstGeom prst="rect">
            <a:avLst/>
          </a:prstGeom>
        </p:spPr>
      </p:pic>
    </p:spTree>
    <p:extLst>
      <p:ext uri="{BB962C8B-B14F-4D97-AF65-F5344CB8AC3E}">
        <p14:creationId xmlns:p14="http://schemas.microsoft.com/office/powerpoint/2010/main" val="38264706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5665" y="1400433"/>
            <a:ext cx="6170140" cy="4506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sz="6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هل التعليم الالكتروني</a:t>
            </a:r>
          </a:p>
          <a:p>
            <a:pPr algn="ctr"/>
            <a:r>
              <a:rPr lang="ar-IQ" sz="6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ام التعلم الالكتروني</a:t>
            </a:r>
            <a:endPar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p:cNvSpPr txBox="1"/>
          <p:nvPr/>
        </p:nvSpPr>
        <p:spPr>
          <a:xfrm>
            <a:off x="3624649" y="4992130"/>
            <a:ext cx="3814119" cy="369332"/>
          </a:xfrm>
          <a:prstGeom prst="rect">
            <a:avLst/>
          </a:prstGeom>
          <a:noFill/>
          <a:ln w="25400">
            <a:solidFill>
              <a:schemeClr val="tx1"/>
            </a:solidFill>
          </a:ln>
        </p:spPr>
        <p:txBody>
          <a:bodyPr wrap="square" rtlCol="0">
            <a:spAutoFit/>
          </a:bodyPr>
          <a:lstStyle/>
          <a:p>
            <a:r>
              <a:rPr lang="ar-IQ"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الاجابة بالعربي لطفا مدعمة بالمصادر والمراجع</a:t>
            </a:r>
            <a:endPar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181232" y="0"/>
            <a:ext cx="11856179" cy="1322831"/>
          </a:xfrm>
          <a:prstGeom prst="rect">
            <a:avLst/>
          </a:prstGeom>
        </p:spPr>
      </p:pic>
      <p:sp>
        <p:nvSpPr>
          <p:cNvPr id="5" name="TextBox 4"/>
          <p:cNvSpPr txBox="1"/>
          <p:nvPr/>
        </p:nvSpPr>
        <p:spPr>
          <a:xfrm>
            <a:off x="3624649" y="1696995"/>
            <a:ext cx="4983892" cy="646331"/>
          </a:xfrm>
          <a:prstGeom prst="rect">
            <a:avLst/>
          </a:prstGeom>
          <a:noFill/>
        </p:spPr>
        <p:txBody>
          <a:bodyPr wrap="square" rtlCol="0">
            <a:spAutoFit/>
          </a:bodyPr>
          <a:lstStyle/>
          <a:p>
            <a:pPr algn="ctr"/>
            <a:r>
              <a:rPr lang="ar-IQ" sz="3600" b="1" dirty="0" smtClean="0">
                <a:ln>
                  <a:solidFill>
                    <a:schemeClr val="tx1"/>
                  </a:solidFill>
                </a:ln>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في نهاية الدرس يجب ان نحدد</a:t>
            </a:r>
            <a:endParaRPr lang="en-US" sz="3600" b="1" dirty="0">
              <a:ln>
                <a:solidFill>
                  <a:schemeClr val="tx1"/>
                </a:solidFill>
              </a:ln>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63875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32834" y="1977788"/>
            <a:ext cx="6096000" cy="2376997"/>
          </a:xfrm>
          <a:prstGeom prst="rect">
            <a:avLst/>
          </a:prstGeom>
        </p:spPr>
        <p:txBody>
          <a:bodyPr>
            <a:spAutoFit/>
          </a:bodyPr>
          <a:lstStyle/>
          <a:p>
            <a:pPr algn="just" rtl="1">
              <a:lnSpc>
                <a:spcPct val="107000"/>
              </a:lnSpc>
              <a:spcAft>
                <a:spcPts val="800"/>
              </a:spcAft>
            </a:pPr>
            <a:r>
              <a:rPr lang="en-U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ar-SA"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 اختبر نظامك وتعرف عليه قبل بدء البث المباشر. سيساعدك كل ذلك على تقليل الضغط غير الضروري. - من المهم ألا تشعر بالخوف من التكنولوجيا وأن تعرف من الذي تتصل به من مؤسستك في حالة حدوث خلل فني.</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95859" y="1909051"/>
            <a:ext cx="5129523" cy="3061783"/>
          </a:xfrm>
          <a:prstGeom prst="rect">
            <a:avLst/>
          </a:prstGeom>
        </p:spPr>
      </p:pic>
      <p:pic>
        <p:nvPicPr>
          <p:cNvPr id="7" name="Picture 6"/>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25063550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776" y="1264334"/>
            <a:ext cx="6981918" cy="5340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181232" y="0"/>
            <a:ext cx="11856179" cy="1322831"/>
          </a:xfrm>
          <a:prstGeom prst="rect">
            <a:avLst/>
          </a:prstGeom>
        </p:spPr>
      </p:pic>
      <p:sp>
        <p:nvSpPr>
          <p:cNvPr id="5" name="TextBox 4"/>
          <p:cNvSpPr txBox="1"/>
          <p:nvPr/>
        </p:nvSpPr>
        <p:spPr>
          <a:xfrm>
            <a:off x="3698789" y="1473260"/>
            <a:ext cx="4983892" cy="1200329"/>
          </a:xfrm>
          <a:prstGeom prst="rect">
            <a:avLst/>
          </a:prstGeom>
          <a:noFill/>
        </p:spPr>
        <p:txBody>
          <a:bodyPr wrap="square" rtlCol="0">
            <a:spAutoFit/>
          </a:bodyPr>
          <a:lstStyle/>
          <a:p>
            <a:pPr algn="ctr"/>
            <a:r>
              <a:rPr lang="ar-IQ" sz="3600" b="1" dirty="0" smtClean="0">
                <a:ln>
                  <a:solidFill>
                    <a:schemeClr val="tx1"/>
                  </a:solidFill>
                </a:ln>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السلايدات التالية من 39-54 هي واجب لكم للتعلم الذاتي</a:t>
            </a:r>
            <a:endParaRPr lang="en-US" sz="3600" b="1" dirty="0">
              <a:ln>
                <a:solidFill>
                  <a:schemeClr val="tx1"/>
                </a:solidFill>
              </a:ln>
              <a:solidFill>
                <a:srgbClr val="FFFF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6" name="TextBox 5"/>
          <p:cNvSpPr txBox="1"/>
          <p:nvPr/>
        </p:nvSpPr>
        <p:spPr>
          <a:xfrm>
            <a:off x="3132657" y="3115885"/>
            <a:ext cx="5953328" cy="3046988"/>
          </a:xfrm>
          <a:prstGeom prst="rect">
            <a:avLst/>
          </a:prstGeom>
          <a:noFill/>
        </p:spPr>
        <p:txBody>
          <a:bodyPr wrap="square" rtlCol="0">
            <a:spAutoFit/>
          </a:bodyPr>
          <a:lstStyle/>
          <a:p>
            <a:pPr lvl="0" algn="ctr"/>
            <a:r>
              <a:rPr lang="ar-IQ" sz="4800" b="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الواجب بعدها هو اعداد عرض تعليمي فديوي لشرح مفهوم علمي من كل متدرب</a:t>
            </a:r>
          </a:p>
          <a:p>
            <a:pPr lvl="0" algn="ctr"/>
            <a:r>
              <a:rPr lang="ar-IQ" sz="4800" b="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ولمدة 5 دقائق </a:t>
            </a:r>
            <a:endParaRPr lang="en-US" sz="480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5147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3827" y="0"/>
            <a:ext cx="10209513" cy="6438064"/>
          </a:xfrm>
          <a:prstGeom prst="rect">
            <a:avLst/>
          </a:prstGeom>
        </p:spPr>
      </p:pic>
      <p:sp>
        <p:nvSpPr>
          <p:cNvPr id="3" name="Rectangle 2"/>
          <p:cNvSpPr/>
          <p:nvPr/>
        </p:nvSpPr>
        <p:spPr>
          <a:xfrm>
            <a:off x="2090350" y="1225261"/>
            <a:ext cx="8749811" cy="1077218"/>
          </a:xfrm>
          <a:prstGeom prst="rect">
            <a:avLst/>
          </a:prstGeom>
        </p:spPr>
        <p:txBody>
          <a:bodyPr wrap="square">
            <a:spAutoFit/>
          </a:bodyPr>
          <a:lstStyle/>
          <a:p>
            <a:pPr algn="ctr"/>
            <a:r>
              <a:rPr lang="ar-IQ" sz="3200" b="1" dirty="0">
                <a:latin typeface="Calibri" panose="020F0502020204030204" pitchFamily="34" charset="0"/>
                <a:cs typeface="Calibri" panose="020F0502020204030204" pitchFamily="34" charset="0"/>
              </a:rPr>
              <a:t>ان يكون الدرس التعليمي والمادة التعليمية مصممة وبدقة </a:t>
            </a:r>
            <a:endParaRPr lang="en-US" sz="3200" b="1" dirty="0" smtClean="0">
              <a:latin typeface="Calibri" panose="020F0502020204030204" pitchFamily="34" charset="0"/>
              <a:cs typeface="Calibri" panose="020F0502020204030204" pitchFamily="34" charset="0"/>
            </a:endParaRPr>
          </a:p>
          <a:p>
            <a:pPr algn="ctr"/>
            <a:r>
              <a:rPr lang="ar-IQ" sz="3200" b="1" dirty="0" smtClean="0">
                <a:latin typeface="Calibri" panose="020F0502020204030204" pitchFamily="34" charset="0"/>
                <a:cs typeface="Calibri" panose="020F0502020204030204" pitchFamily="34" charset="0"/>
              </a:rPr>
              <a:t>ووفق </a:t>
            </a:r>
            <a:r>
              <a:rPr lang="ar-IQ" sz="3200" b="1" dirty="0">
                <a:latin typeface="Calibri" panose="020F0502020204030204" pitchFamily="34" charset="0"/>
                <a:cs typeface="Calibri" panose="020F0502020204030204" pitchFamily="34" charset="0"/>
              </a:rPr>
              <a:t>مبادئ التصاميم التعليمية </a:t>
            </a:r>
            <a:endParaRPr lang="en-US" sz="3200" b="1" dirty="0">
              <a:latin typeface="Calibri" panose="020F0502020204030204" pitchFamily="34" charset="0"/>
              <a:cs typeface="Calibri" panose="020F0502020204030204" pitchFamily="34" charset="0"/>
            </a:endParaRPr>
          </a:p>
        </p:txBody>
      </p:sp>
      <p:sp>
        <p:nvSpPr>
          <p:cNvPr id="4" name="TextBox 3"/>
          <p:cNvSpPr txBox="1"/>
          <p:nvPr/>
        </p:nvSpPr>
        <p:spPr>
          <a:xfrm>
            <a:off x="963827" y="0"/>
            <a:ext cx="10646118" cy="1015663"/>
          </a:xfrm>
          <a:prstGeom prst="rect">
            <a:avLst/>
          </a:prstGeom>
          <a:noFill/>
        </p:spPr>
        <p:txBody>
          <a:bodyPr wrap="square" rtlCol="0">
            <a:spAutoFit/>
          </a:bodyPr>
          <a:lstStyle/>
          <a:p>
            <a:pPr algn="ctr"/>
            <a:r>
              <a:rPr lang="ar-IQ" sz="6000" b="1" dirty="0" smtClean="0">
                <a:ln w="13462">
                  <a:solidFill>
                    <a:srgbClr val="FF0000"/>
                  </a:solidFill>
                  <a:prstDash val="solid"/>
                </a:ln>
                <a:solidFill>
                  <a:schemeClr val="tx1">
                    <a:lumMod val="85000"/>
                    <a:lumOff val="15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ar-IQ" sz="4800" b="1" dirty="0" smtClean="0">
                <a:ln w="13462">
                  <a:solidFill>
                    <a:srgbClr val="FF0000"/>
                  </a:solidFill>
                  <a:prstDash val="solid"/>
                </a:ln>
                <a:solidFill>
                  <a:schemeClr val="tx1">
                    <a:lumMod val="85000"/>
                    <a:lumOff val="15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من مواصفات الدرس التعليمي </a:t>
            </a:r>
            <a:r>
              <a:rPr lang="ar-IQ" sz="4800" b="1" dirty="0" smtClean="0">
                <a:ln w="13462">
                  <a:solidFill>
                    <a:srgbClr val="FF0000"/>
                  </a:solidFill>
                  <a:prstDash val="solid"/>
                </a:ln>
                <a:solidFill>
                  <a:schemeClr val="tx1">
                    <a:lumMod val="85000"/>
                    <a:lumOff val="15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الالكتروني الناجح</a:t>
            </a:r>
            <a:endParaRPr lang="en-US" sz="6000" b="1" dirty="0">
              <a:ln w="13462">
                <a:solidFill>
                  <a:srgbClr val="FF0000"/>
                </a:solidFill>
                <a:prstDash val="solid"/>
              </a:ln>
              <a:solidFill>
                <a:schemeClr val="tx1">
                  <a:lumMod val="85000"/>
                  <a:lumOff val="15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8921133" y="5967637"/>
            <a:ext cx="784234" cy="274482"/>
          </a:xfrm>
          <a:prstGeom prst="rect">
            <a:avLst/>
          </a:prstGeom>
        </p:spPr>
      </p:pic>
      <p:sp>
        <p:nvSpPr>
          <p:cNvPr id="6" name="TextBox 5"/>
          <p:cNvSpPr txBox="1"/>
          <p:nvPr/>
        </p:nvSpPr>
        <p:spPr>
          <a:xfrm>
            <a:off x="653780" y="5967637"/>
            <a:ext cx="2013625" cy="307777"/>
          </a:xfrm>
          <a:prstGeom prst="rect">
            <a:avLst/>
          </a:prstGeom>
          <a:noFill/>
        </p:spPr>
        <p:txBody>
          <a:bodyPr wrap="square" rtlCol="0">
            <a:spAutoFit/>
          </a:bodyPr>
          <a:lstStyle/>
          <a:p>
            <a:r>
              <a:rPr lang="en-US" sz="1400" b="1" dirty="0" smtClean="0"/>
              <a:t>@AMERELAMEER</a:t>
            </a:r>
            <a:endParaRPr lang="en-US" sz="1400" b="1" dirty="0"/>
          </a:p>
        </p:txBody>
      </p:sp>
      <p:pic>
        <p:nvPicPr>
          <p:cNvPr id="8" name="Picture 7"/>
          <p:cNvPicPr>
            <a:picLocks noChangeAspect="1"/>
          </p:cNvPicPr>
          <p:nvPr/>
        </p:nvPicPr>
        <p:blipFill>
          <a:blip r:embed="rId4"/>
          <a:stretch>
            <a:fillRect/>
          </a:stretch>
        </p:blipFill>
        <p:spPr>
          <a:xfrm>
            <a:off x="90616" y="5460109"/>
            <a:ext cx="11856179" cy="1322831"/>
          </a:xfrm>
          <a:prstGeom prst="rect">
            <a:avLst/>
          </a:prstGeom>
        </p:spPr>
      </p:pic>
    </p:spTree>
    <p:extLst>
      <p:ext uri="{BB962C8B-B14F-4D97-AF65-F5344CB8AC3E}">
        <p14:creationId xmlns:p14="http://schemas.microsoft.com/office/powerpoint/2010/main" val="38883971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61880" y="2071990"/>
            <a:ext cx="5822004" cy="2772383"/>
          </a:xfrm>
          <a:prstGeom prst="rect">
            <a:avLst/>
          </a:prstGeom>
        </p:spPr>
      </p:pic>
      <p:sp>
        <p:nvSpPr>
          <p:cNvPr id="6" name="Rectangle 5"/>
          <p:cNvSpPr/>
          <p:nvPr/>
        </p:nvSpPr>
        <p:spPr>
          <a:xfrm>
            <a:off x="2222768" y="4844373"/>
            <a:ext cx="9100227" cy="1815882"/>
          </a:xfrm>
          <a:prstGeom prst="rect">
            <a:avLst/>
          </a:prstGeom>
        </p:spPr>
        <p:txBody>
          <a:bodyPr wrap="square">
            <a:spAutoFit/>
          </a:bodyPr>
          <a:lstStyle/>
          <a:p>
            <a:pPr algn="just" rtl="1"/>
            <a:r>
              <a:rPr lang="ar-IQ" sz="28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الربط بين الدرس التعليمي في الصف التقليدي وبين الصف الالكتروني من مثل اعطاء واجب في الصف الاعتيادي والطلب من الطلاب تسليمه الكترونيا في المنصة التعليمية او العكس من مثل اعطاء واجب في الصف الالكتروني والطلب بتسليمه في الصف الاعتيادي ومن دون الربط فانه لن يكون مزيج</a:t>
            </a:r>
          </a:p>
        </p:txBody>
      </p:sp>
      <p:pic>
        <p:nvPicPr>
          <p:cNvPr id="11" name="Picture 10"/>
          <p:cNvPicPr>
            <a:picLocks noChangeAspect="1"/>
          </p:cNvPicPr>
          <p:nvPr/>
        </p:nvPicPr>
        <p:blipFill>
          <a:blip r:embed="rId3"/>
          <a:stretch>
            <a:fillRect/>
          </a:stretch>
        </p:blipFill>
        <p:spPr>
          <a:xfrm>
            <a:off x="172995" y="178272"/>
            <a:ext cx="11856179" cy="1322831"/>
          </a:xfrm>
          <a:prstGeom prst="rect">
            <a:avLst/>
          </a:prstGeom>
        </p:spPr>
      </p:pic>
    </p:spTree>
    <p:extLst>
      <p:ext uri="{BB962C8B-B14F-4D97-AF65-F5344CB8AC3E}">
        <p14:creationId xmlns:p14="http://schemas.microsoft.com/office/powerpoint/2010/main" val="2653026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ÙØªÙØ¬Ø© Ø¨Ø­Ø« Ø§ÙØµÙØ± Ø¹Ù âªe=learning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352" y="1464988"/>
            <a:ext cx="6148286" cy="34612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01098" y="5068402"/>
            <a:ext cx="6434794" cy="1384995"/>
          </a:xfrm>
          <a:prstGeom prst="rect">
            <a:avLst/>
          </a:prstGeom>
        </p:spPr>
        <p:txBody>
          <a:bodyPr wrap="square">
            <a:spAutoFit/>
          </a:bodyPr>
          <a:lstStyle/>
          <a:p>
            <a:pPr algn="ctr"/>
            <a:r>
              <a:rPr lang="ar-IQ" sz="28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اعتماد التقديم التفصيلي للمادة التعليمية لمراعاة الفروق الفردية بين المتعلمين ومبدئ التعليم الشخصي وكل حسب </a:t>
            </a:r>
            <a:r>
              <a:rPr lang="ar-IQ" sz="28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قابلياته</a:t>
            </a:r>
            <a:r>
              <a:rPr lang="en-US" sz="28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 </a:t>
            </a:r>
            <a:endParaRPr lang="ar-IQ" sz="28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37889673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ÙØªÙØ¬Ø© Ø¨Ø­Ø« Ø§ÙØµÙØ± Ø¹Ù âªe=learning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0493" y="1423414"/>
            <a:ext cx="3861519" cy="40996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5284" y="5623644"/>
            <a:ext cx="8248073" cy="954107"/>
          </a:xfrm>
          <a:prstGeom prst="rect">
            <a:avLst/>
          </a:prstGeom>
        </p:spPr>
        <p:txBody>
          <a:bodyPr wrap="square">
            <a:spAutoFit/>
          </a:bodyPr>
          <a:lstStyle/>
          <a:p>
            <a:pPr algn="ctr"/>
            <a:r>
              <a:rPr lang="ar-IQ" sz="2800" b="1" dirty="0" smtClean="0">
                <a:ln w="9525">
                  <a:solidFill>
                    <a:schemeClr val="bg1"/>
                  </a:solidFill>
                  <a:prstDash val="solid"/>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ضرورة </a:t>
            </a:r>
            <a:r>
              <a:rPr lang="ar-IQ" sz="2800" b="1" dirty="0">
                <a:ln w="9525">
                  <a:solidFill>
                    <a:schemeClr val="bg1"/>
                  </a:solidFill>
                  <a:prstDash val="solid"/>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ظهور الصورة لمدرس المادة لضرورة الترابط والتكامل بين الاعتيادي والالكتروني ولكن ليس بصورة مبالغ فيها </a:t>
            </a:r>
          </a:p>
        </p:txBody>
      </p:sp>
      <p:pic>
        <p:nvPicPr>
          <p:cNvPr id="9" name="Picture 8"/>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29230433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37403" y="4427218"/>
            <a:ext cx="7524400" cy="2308324"/>
          </a:xfrm>
          <a:prstGeom prst="rect">
            <a:avLst/>
          </a:prstGeom>
        </p:spPr>
        <p:txBody>
          <a:bodyPr wrap="square">
            <a:spAutoFit/>
          </a:bodyPr>
          <a:lstStyle/>
          <a:p>
            <a:pPr algn="just" rtl="1"/>
            <a:r>
              <a:rPr lang="ar-IQ" sz="2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تجنب تماما استخدام الفديوهات التعليمية في الدروس الالكترونية المباشرة وانت مع طلابك في الصف الالكتروني ولا تستخدمه مطلقا الا اذا كانت هنالك حاجة ملحة حقيقية ويصعب احداث التعلم من دونه وان استخدمته فتجنب الظهور الزائد بشخصية البطل الوحيد في الفلم التعليمي ولكن يمكن للمدرس التعليق في اثناء العرض ويفضل هذا من دون الظهور الشخصي</a:t>
            </a:r>
          </a:p>
        </p:txBody>
      </p:sp>
      <p:pic>
        <p:nvPicPr>
          <p:cNvPr id="2" name="Picture 1"/>
          <p:cNvPicPr>
            <a:picLocks noChangeAspect="1"/>
          </p:cNvPicPr>
          <p:nvPr/>
        </p:nvPicPr>
        <p:blipFill>
          <a:blip r:embed="rId2"/>
          <a:stretch>
            <a:fillRect/>
          </a:stretch>
        </p:blipFill>
        <p:spPr>
          <a:xfrm>
            <a:off x="3905634" y="1322831"/>
            <a:ext cx="4407374" cy="3104387"/>
          </a:xfrm>
          <a:prstGeom prst="rect">
            <a:avLst/>
          </a:prstGeom>
        </p:spPr>
      </p:pic>
      <p:pic>
        <p:nvPicPr>
          <p:cNvPr id="11" name="Picture 10"/>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21690192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ØµÙØ±Ø© Ø°Ø§Øª ØµÙ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94" y="1662408"/>
            <a:ext cx="4900757" cy="35775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87348" y="5434269"/>
            <a:ext cx="7380847" cy="954107"/>
          </a:xfrm>
          <a:prstGeom prst="rect">
            <a:avLst/>
          </a:prstGeom>
        </p:spPr>
        <p:txBody>
          <a:bodyPr wrap="square">
            <a:spAutoFit/>
          </a:bodyPr>
          <a:lstStyle/>
          <a:p>
            <a:pPr algn="ctr"/>
            <a:r>
              <a:rPr lang="ar-IQ" sz="2800" b="1" dirty="0">
                <a:ln w="13462">
                  <a:solidFill>
                    <a:schemeClr val="tx1"/>
                  </a:solidFill>
                  <a:prstDash val="solid"/>
                </a:ln>
                <a:solidFill>
                  <a:schemeClr val="accent6">
                    <a:lumMod val="50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تجنب السرد المتواصل وصولا الى توقيتات زمنية </a:t>
            </a:r>
            <a:r>
              <a:rPr lang="ar-IQ" sz="2800" b="1" dirty="0" smtClean="0">
                <a:ln w="13462">
                  <a:solidFill>
                    <a:schemeClr val="tx1"/>
                  </a:solidFill>
                  <a:prstDash val="solid"/>
                </a:ln>
                <a:solidFill>
                  <a:schemeClr val="accent6">
                    <a:lumMod val="50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تتجاوز</a:t>
            </a:r>
          </a:p>
          <a:p>
            <a:pPr algn="ctr"/>
            <a:r>
              <a:rPr lang="ar-IQ" sz="2800" b="1" dirty="0" smtClean="0">
                <a:ln w="13462">
                  <a:solidFill>
                    <a:schemeClr val="tx1"/>
                  </a:solidFill>
                  <a:prstDash val="solid"/>
                </a:ln>
                <a:solidFill>
                  <a:schemeClr val="accent6">
                    <a:lumMod val="50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ar-IQ" sz="2800" b="1" dirty="0">
                <a:ln w="13462">
                  <a:solidFill>
                    <a:schemeClr val="tx1"/>
                  </a:solidFill>
                  <a:prstDash val="solid"/>
                </a:ln>
                <a:solidFill>
                  <a:schemeClr val="accent6">
                    <a:lumMod val="50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الى 12 دقيقة دون احداث مشاركة او تفاعل من المتعلمين</a:t>
            </a:r>
            <a:endParaRPr lang="ar-IQ" sz="2800" b="1" dirty="0">
              <a:ln w="13462">
                <a:solidFill>
                  <a:schemeClr val="tx1"/>
                </a:solidFill>
                <a:prstDash val="solid"/>
              </a:ln>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5483219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ÙØªÙØ¬Ø© Ø¨Ø­Ø« Ø§ÙØµÙØ± Ø¹Ù âªe=learning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745" y="1636888"/>
            <a:ext cx="4488584" cy="32168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14628" y="4656919"/>
            <a:ext cx="7103513" cy="1815882"/>
          </a:xfrm>
          <a:prstGeom prst="rect">
            <a:avLst/>
          </a:prstGeom>
        </p:spPr>
        <p:txBody>
          <a:bodyPr wrap="square">
            <a:spAutoFit/>
          </a:bodyPr>
          <a:lstStyle/>
          <a:p>
            <a:pPr algn="ctr"/>
            <a:r>
              <a:rPr lang="ar-IQ" sz="28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تنظيم عرض المادة التعليمية والاختبارات لكي تلائم الحاسبات والهواتف النقالة والالواح </a:t>
            </a:r>
            <a:r>
              <a:rPr lang="ar-IQ" sz="28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الحاسبية</a:t>
            </a:r>
          </a:p>
          <a:p>
            <a:pPr algn="ctr"/>
            <a:r>
              <a:rPr lang="ar-IQ" sz="28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وخزنها سحابيا لتوفير امكانية الاسترجاع من المتعلمين والتعلم حسب قابلياتهم وقدراتهم</a:t>
            </a:r>
            <a:endParaRPr lang="ar-IQ" sz="28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5418800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4291" y="4962390"/>
            <a:ext cx="7139709" cy="1200329"/>
          </a:xfrm>
          <a:prstGeom prst="rect">
            <a:avLst/>
          </a:prstGeom>
        </p:spPr>
        <p:txBody>
          <a:bodyPr wrap="square">
            <a:spAutoFit/>
          </a:bodyPr>
          <a:lstStyle/>
          <a:p>
            <a:pPr algn="ctr"/>
            <a:r>
              <a:rPr lang="ar-IQ" sz="2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اعتماد بيئة التعلم الودودة مع المتعلمين من مثل السلام والتحية وتفقد الغائبين والسؤال عن الاحوال وغيرها بما يقرب المسافات بين المعلم والطالب مع بقاء القيادة للمدرس</a:t>
            </a:r>
          </a:p>
        </p:txBody>
      </p:sp>
      <p:pic>
        <p:nvPicPr>
          <p:cNvPr id="5" name="Picture 4"/>
          <p:cNvPicPr>
            <a:picLocks noChangeAspect="1"/>
          </p:cNvPicPr>
          <p:nvPr/>
        </p:nvPicPr>
        <p:blipFill>
          <a:blip r:embed="rId2"/>
          <a:stretch>
            <a:fillRect/>
          </a:stretch>
        </p:blipFill>
        <p:spPr>
          <a:xfrm>
            <a:off x="2195945" y="1845107"/>
            <a:ext cx="6248400" cy="3038475"/>
          </a:xfrm>
          <a:prstGeom prst="rect">
            <a:avLst/>
          </a:prstGeom>
        </p:spPr>
      </p:pic>
      <p:pic>
        <p:nvPicPr>
          <p:cNvPr id="9" name="Picture 8"/>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21285257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63751" y="1322831"/>
            <a:ext cx="4319081" cy="5243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sz="7200" b="1" dirty="0" smtClean="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ماهو التعليم الالكتروني</a:t>
            </a:r>
            <a:endParaRPr lang="en-US" sz="7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5" name="Rectangle 4"/>
          <p:cNvSpPr/>
          <p:nvPr/>
        </p:nvSpPr>
        <p:spPr>
          <a:xfrm>
            <a:off x="680936" y="1398570"/>
            <a:ext cx="6138153" cy="218872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sz="4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برنامج او تطبيق اون لاين </a:t>
            </a:r>
          </a:p>
          <a:p>
            <a:pPr algn="ctr"/>
            <a:r>
              <a:rPr lang="ar-IQ" sz="4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او اوف لاين ونستخدمه</a:t>
            </a:r>
            <a:endParaRPr lang="en-US"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Rectangle 6"/>
          <p:cNvSpPr/>
          <p:nvPr/>
        </p:nvSpPr>
        <p:spPr>
          <a:xfrm>
            <a:off x="680936" y="3663034"/>
            <a:ext cx="6138153" cy="2966936"/>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sz="4000" b="1" dirty="0" smtClean="0">
                <a:ln>
                  <a:solidFill>
                    <a:schemeClr val="tx1"/>
                  </a:solidFill>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منظومة متكاملة تشمل كل مفاصل العمل في التعليم في المؤسسة التعليمية</a:t>
            </a:r>
            <a:endParaRPr lang="en-US" sz="4000" b="1" dirty="0">
              <a:ln>
                <a:solidFill>
                  <a:schemeClr val="tx1"/>
                </a:solidFill>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181232" y="0"/>
            <a:ext cx="11856179" cy="1322831"/>
          </a:xfrm>
          <a:prstGeom prst="rect">
            <a:avLst/>
          </a:prstGeom>
        </p:spPr>
      </p:pic>
    </p:spTree>
    <p:extLst>
      <p:ext uri="{BB962C8B-B14F-4D97-AF65-F5344CB8AC3E}">
        <p14:creationId xmlns:p14="http://schemas.microsoft.com/office/powerpoint/2010/main" val="28509020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213" y="1650358"/>
            <a:ext cx="8915400" cy="3800475"/>
          </a:xfrm>
          <a:prstGeom prst="rect">
            <a:avLst/>
          </a:prstGeom>
        </p:spPr>
      </p:pic>
      <p:sp>
        <p:nvSpPr>
          <p:cNvPr id="4" name="TextBox 3"/>
          <p:cNvSpPr txBox="1"/>
          <p:nvPr/>
        </p:nvSpPr>
        <p:spPr>
          <a:xfrm>
            <a:off x="490536" y="5450833"/>
            <a:ext cx="8826500" cy="584775"/>
          </a:xfrm>
          <a:prstGeom prst="rect">
            <a:avLst/>
          </a:prstGeom>
          <a:noFill/>
        </p:spPr>
        <p:txBody>
          <a:bodyPr wrap="square" rtlCol="0">
            <a:spAutoFit/>
          </a:bodyPr>
          <a:lstStyle/>
          <a:p>
            <a:r>
              <a:rPr lang="ar-IQ" sz="32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تجنب تماما وضع المتعلم تحت الضغط الزمني لانجاز التعلم </a:t>
            </a:r>
            <a:endParaRPr lang="en-US" sz="32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14530235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1189" y="2041236"/>
            <a:ext cx="5004194" cy="3634076"/>
          </a:xfrm>
          <a:prstGeom prst="rect">
            <a:avLst/>
          </a:prstGeom>
        </p:spPr>
      </p:pic>
      <p:sp>
        <p:nvSpPr>
          <p:cNvPr id="3" name="TextBox 2"/>
          <p:cNvSpPr txBox="1"/>
          <p:nvPr/>
        </p:nvSpPr>
        <p:spPr>
          <a:xfrm>
            <a:off x="895927" y="5675312"/>
            <a:ext cx="8756073" cy="1077218"/>
          </a:xfrm>
          <a:prstGeom prst="rect">
            <a:avLst/>
          </a:prstGeom>
          <a:noFill/>
        </p:spPr>
        <p:txBody>
          <a:bodyPr wrap="square" rtlCol="0">
            <a:spAutoFit/>
          </a:bodyPr>
          <a:lstStyle/>
          <a:p>
            <a:pPr algn="ctr"/>
            <a:r>
              <a:rPr lang="ar-IQ" sz="3200" b="1" dirty="0" smtClean="0">
                <a:ln w="13462">
                  <a:solidFill>
                    <a:schemeClr val="tx1"/>
                  </a:solidFill>
                  <a:prstDash val="solid"/>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ان يكون الدرس التعليمي الالكتروني</a:t>
            </a:r>
          </a:p>
          <a:p>
            <a:pPr algn="ctr"/>
            <a:r>
              <a:rPr lang="ar-IQ" sz="3200" b="1" dirty="0" smtClean="0">
                <a:ln w="13462">
                  <a:solidFill>
                    <a:schemeClr val="tx1"/>
                  </a:solidFill>
                  <a:prstDash val="solid"/>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تحت ادارة نظام ادارة تعلم دقيق العمل </a:t>
            </a:r>
            <a:endParaRPr lang="en-US" sz="3200" b="1" dirty="0">
              <a:ln w="13462">
                <a:solidFill>
                  <a:schemeClr val="tx1"/>
                </a:solidFill>
                <a:prstDash val="solid"/>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15989417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77646" y="1130894"/>
            <a:ext cx="4872575" cy="4033707"/>
          </a:xfrm>
          <a:prstGeom prst="rect">
            <a:avLst/>
          </a:prstGeom>
        </p:spPr>
      </p:pic>
      <p:sp>
        <p:nvSpPr>
          <p:cNvPr id="4" name="TextBox 3"/>
          <p:cNvSpPr txBox="1"/>
          <p:nvPr/>
        </p:nvSpPr>
        <p:spPr>
          <a:xfrm>
            <a:off x="2062952" y="5082378"/>
            <a:ext cx="6366600" cy="1384995"/>
          </a:xfrm>
          <a:prstGeom prst="rect">
            <a:avLst/>
          </a:prstGeom>
          <a:noFill/>
        </p:spPr>
        <p:txBody>
          <a:bodyPr wrap="square" rtlCol="0">
            <a:spAutoFit/>
          </a:bodyPr>
          <a:lstStyle/>
          <a:p>
            <a:pPr algn="ctr"/>
            <a:r>
              <a:rPr lang="ar-IQ" sz="28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ان يبقى الدرس التعليمي المعد مرجعا ومصدرا لتوفير بيئة المكونات التعليمية القياسية استنادا الى معايير سكروم وذو هدف او اهداف واضحة ومعلنة</a:t>
            </a:r>
            <a:endParaRPr lang="en-US" sz="28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3712182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31128" y="1499899"/>
            <a:ext cx="3704359" cy="3975062"/>
          </a:xfrm>
          <a:prstGeom prst="rect">
            <a:avLst/>
          </a:prstGeom>
        </p:spPr>
      </p:pic>
      <p:sp>
        <p:nvSpPr>
          <p:cNvPr id="3" name="Rectangle 2"/>
          <p:cNvSpPr/>
          <p:nvPr/>
        </p:nvSpPr>
        <p:spPr>
          <a:xfrm>
            <a:off x="1738184" y="5079133"/>
            <a:ext cx="7002412" cy="1569660"/>
          </a:xfrm>
          <a:prstGeom prst="rect">
            <a:avLst/>
          </a:prstGeom>
        </p:spPr>
        <p:txBody>
          <a:bodyPr wrap="square">
            <a:spAutoFit/>
          </a:bodyPr>
          <a:lstStyle/>
          <a:p>
            <a:pPr algn="ctr"/>
            <a:r>
              <a:rPr lang="ar-IQ" sz="3200" b="1" spc="50" dirty="0">
                <a:ln w="9525" cmpd="sng">
                  <a:solidFill>
                    <a:schemeClr val="tx1"/>
                  </a:solidFill>
                  <a:prstDash val="solid"/>
                </a:ln>
                <a:solidFill>
                  <a:schemeClr val="accent6">
                    <a:lumMod val="50000"/>
                  </a:schemeClr>
                </a:solidFill>
                <a:effectLst>
                  <a:glow rad="38100">
                    <a:schemeClr val="accent1">
                      <a:alpha val="40000"/>
                    </a:schemeClr>
                  </a:glow>
                </a:effectLst>
                <a:latin typeface="Calibri" panose="020F0502020204030204" pitchFamily="34" charset="0"/>
                <a:cs typeface="Calibri" panose="020F0502020204030204" pitchFamily="34" charset="0"/>
              </a:rPr>
              <a:t>التنبيه من بدء الدرس التعليمي بمواعيد وتوقيتات الاختبارات وكافة التفاصيل والتوقيتات المتعلقة بالدرس التعليمي الالكتروني</a:t>
            </a:r>
            <a:endParaRPr lang="en-US" sz="3200" b="1" spc="50" dirty="0">
              <a:ln w="9525" cmpd="sng">
                <a:solidFill>
                  <a:schemeClr val="tx1"/>
                </a:solidFill>
                <a:prstDash val="solid"/>
              </a:ln>
              <a:solidFill>
                <a:schemeClr val="accent6">
                  <a:lumMod val="50000"/>
                </a:schemeClr>
              </a:solidFill>
              <a:effectLst>
                <a:glow rad="38100">
                  <a:schemeClr val="accent1">
                    <a:alpha val="40000"/>
                  </a:schemeClr>
                </a:glow>
              </a:effectLst>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36331918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ÙØªÙØ¬Ø© Ø¨Ø­Ø« Ø§ÙØµÙØ± Ø¹Ù âªe=learningâ¬â"/>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5063" y="1239336"/>
            <a:ext cx="5308515" cy="37457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43416" y="4985125"/>
            <a:ext cx="6700107" cy="1569660"/>
          </a:xfrm>
          <a:prstGeom prst="rect">
            <a:avLst/>
          </a:prstGeom>
        </p:spPr>
        <p:txBody>
          <a:bodyPr wrap="square">
            <a:spAutoFit/>
          </a:bodyPr>
          <a:lstStyle/>
          <a:p>
            <a:pPr algn="ctr"/>
            <a:r>
              <a:rPr lang="ar-IQ" sz="32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احتساب وقت الامتحان والاختبار بدقة واعتماد تقديم الاسئلة بطريقة عشوائية الترقيم وان يكون اعلان النتيجة للطالب منفردا وفوريا</a:t>
            </a:r>
          </a:p>
        </p:txBody>
      </p:sp>
      <p:pic>
        <p:nvPicPr>
          <p:cNvPr id="9" name="Picture 8"/>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8249229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ÙØªÙØ¬Ø© Ø¨Ø­Ø« Ø§ÙØµÙØ± Ø¹Ù âªsocial learning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2221" y="1631215"/>
            <a:ext cx="4596861" cy="30286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30277" y="4813764"/>
            <a:ext cx="6595513" cy="1938992"/>
          </a:xfrm>
          <a:prstGeom prst="rect">
            <a:avLst/>
          </a:prstGeom>
          <a:noFill/>
        </p:spPr>
        <p:txBody>
          <a:bodyPr wrap="square" rtlCol="0">
            <a:spAutoFit/>
          </a:bodyPr>
          <a:lstStyle/>
          <a:p>
            <a:pPr algn="ctr"/>
            <a:r>
              <a:rPr lang="ar-IQ" sz="40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استخدام غرف التواصل والاتصال ووسائل الاتصال الاجتماعية في تحقيق الاتصال والتفاعل </a:t>
            </a:r>
            <a:endParaRPr lang="en-US" sz="40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20053336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2275" y="1961768"/>
            <a:ext cx="6286500" cy="2952750"/>
          </a:xfrm>
          <a:prstGeom prst="rect">
            <a:avLst/>
          </a:prstGeom>
        </p:spPr>
      </p:pic>
      <p:sp>
        <p:nvSpPr>
          <p:cNvPr id="3" name="TextBox 2"/>
          <p:cNvSpPr txBox="1"/>
          <p:nvPr/>
        </p:nvSpPr>
        <p:spPr>
          <a:xfrm>
            <a:off x="2300046" y="1511064"/>
            <a:ext cx="7655975"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Bahnschrift Light" panose="020B0502040204020203" pitchFamily="34" charset="0"/>
              </a:rPr>
              <a:t>Avoid Too </a:t>
            </a:r>
            <a:r>
              <a:rPr lang="en-US" sz="2800" b="1" dirty="0">
                <a:effectLst>
                  <a:outerShdw blurRad="38100" dist="38100" dir="2700000" algn="tl">
                    <a:srgbClr val="000000">
                      <a:alpha val="43137"/>
                    </a:srgbClr>
                  </a:outerShdw>
                </a:effectLst>
                <a:latin typeface="Bahnschrift Light" panose="020B0502040204020203" pitchFamily="34" charset="0"/>
              </a:rPr>
              <a:t>Much </a:t>
            </a:r>
            <a:r>
              <a:rPr lang="en-US" sz="2800" b="1" dirty="0" smtClean="0">
                <a:effectLst>
                  <a:outerShdw blurRad="38100" dist="38100" dir="2700000" algn="tl">
                    <a:srgbClr val="000000">
                      <a:alpha val="43137"/>
                    </a:srgbClr>
                  </a:outerShdw>
                </a:effectLst>
                <a:latin typeface="Bahnschrift Light" panose="020B0502040204020203" pitchFamily="34" charset="0"/>
              </a:rPr>
              <a:t>Learning texts in e-learning</a:t>
            </a:r>
            <a:endParaRPr lang="en-US" sz="2800" b="1" dirty="0">
              <a:effectLst>
                <a:outerShdw blurRad="38100" dist="38100" dir="2700000" algn="tl">
                  <a:srgbClr val="000000">
                    <a:alpha val="43137"/>
                  </a:srgbClr>
                </a:outerShdw>
              </a:effectLst>
              <a:latin typeface="Bahnschrift Light" panose="020B0502040204020203" pitchFamily="34" charset="0"/>
            </a:endParaRPr>
          </a:p>
        </p:txBody>
      </p:sp>
      <p:sp>
        <p:nvSpPr>
          <p:cNvPr id="4" name="Rectangle 3"/>
          <p:cNvSpPr/>
          <p:nvPr/>
        </p:nvSpPr>
        <p:spPr>
          <a:xfrm>
            <a:off x="1201992" y="4949325"/>
            <a:ext cx="2643672" cy="523220"/>
          </a:xfrm>
          <a:prstGeom prst="rect">
            <a:avLst/>
          </a:prstGeom>
        </p:spPr>
        <p:txBody>
          <a:bodyPr wrap="none">
            <a:spAutoFit/>
          </a:bodyPr>
          <a:lstStyle/>
          <a:p>
            <a:r>
              <a:rPr lang="en-US" sz="2800" b="1" dirty="0">
                <a:solidFill>
                  <a:srgbClr val="000000"/>
                </a:solidFill>
                <a:effectLst>
                  <a:outerShdw blurRad="38100" dist="38100" dir="2700000" algn="tl">
                    <a:srgbClr val="000000">
                      <a:alpha val="43137"/>
                    </a:srgbClr>
                  </a:outerShdw>
                </a:effectLst>
                <a:latin typeface="Bahnschrift Light" panose="020B0502040204020203" pitchFamily="34" charset="0"/>
                <a:ea typeface="Calibri" panose="020F0502020204030204" pitchFamily="34" charset="0"/>
              </a:rPr>
              <a:t>Too Much Audio</a:t>
            </a:r>
            <a:endParaRPr lang="en-US" sz="2800" b="1" dirty="0">
              <a:effectLst>
                <a:outerShdw blurRad="38100" dist="38100" dir="2700000" algn="tl">
                  <a:srgbClr val="000000">
                    <a:alpha val="43137"/>
                  </a:srgbClr>
                </a:outerShdw>
              </a:effectLst>
              <a:latin typeface="Bahnschrift Light" panose="020B0502040204020203" pitchFamily="34" charset="0"/>
            </a:endParaRPr>
          </a:p>
        </p:txBody>
      </p:sp>
      <p:sp>
        <p:nvSpPr>
          <p:cNvPr id="5" name="Rectangle 4"/>
          <p:cNvSpPr/>
          <p:nvPr/>
        </p:nvSpPr>
        <p:spPr>
          <a:xfrm>
            <a:off x="4428203" y="4929486"/>
            <a:ext cx="2661306" cy="523220"/>
          </a:xfrm>
          <a:prstGeom prst="rect">
            <a:avLst/>
          </a:prstGeom>
        </p:spPr>
        <p:txBody>
          <a:bodyPr wrap="none">
            <a:spAutoFit/>
          </a:bodyPr>
          <a:lstStyle/>
          <a:p>
            <a:r>
              <a:rPr lang="en-US" sz="2800" b="1" dirty="0">
                <a:solidFill>
                  <a:srgbClr val="000000"/>
                </a:solidFill>
                <a:effectLst>
                  <a:outerShdw blurRad="38100" dist="38100" dir="2700000" algn="tl">
                    <a:srgbClr val="000000">
                      <a:alpha val="43137"/>
                    </a:srgbClr>
                  </a:outerShdw>
                </a:effectLst>
                <a:latin typeface="Bahnschrift Light" panose="020B0502040204020203" pitchFamily="34" charset="0"/>
                <a:ea typeface="Calibri" panose="020F0502020204030204" pitchFamily="34" charset="0"/>
              </a:rPr>
              <a:t>Too Much Detail</a:t>
            </a:r>
            <a:endParaRPr lang="en-US" sz="2800" b="1" dirty="0">
              <a:effectLst>
                <a:outerShdw blurRad="38100" dist="38100" dir="2700000" algn="tl">
                  <a:srgbClr val="000000">
                    <a:alpha val="43137"/>
                  </a:srgbClr>
                </a:outerShdw>
              </a:effectLst>
              <a:latin typeface="Bahnschrift Light" panose="020B0502040204020203" pitchFamily="34" charset="0"/>
            </a:endParaRPr>
          </a:p>
        </p:txBody>
      </p:sp>
      <p:sp>
        <p:nvSpPr>
          <p:cNvPr id="6" name="Rectangle 5"/>
          <p:cNvSpPr/>
          <p:nvPr/>
        </p:nvSpPr>
        <p:spPr>
          <a:xfrm>
            <a:off x="8005006" y="5019195"/>
            <a:ext cx="2884123" cy="553357"/>
          </a:xfrm>
          <a:prstGeom prst="rect">
            <a:avLst/>
          </a:prstGeom>
        </p:spPr>
        <p:txBody>
          <a:bodyPr wrap="none">
            <a:spAutoFit/>
          </a:bodyPr>
          <a:lstStyle/>
          <a:p>
            <a:pPr>
              <a:lnSpc>
                <a:spcPct val="107000"/>
              </a:lnSpc>
              <a:spcBef>
                <a:spcPts val="200"/>
              </a:spcBef>
              <a:spcAft>
                <a:spcPts val="0"/>
              </a:spcAft>
            </a:pPr>
            <a:r>
              <a:rPr lang="en-US" sz="2800" b="1" dirty="0">
                <a:solidFill>
                  <a:srgbClr val="000000"/>
                </a:solidFill>
                <a:latin typeface="Bahnschrift Light" panose="020B0502040204020203" pitchFamily="34" charset="0"/>
                <a:ea typeface="Times New Roman" panose="02020603050405020304" pitchFamily="18" charset="0"/>
                <a:cs typeface="Times New Roman" panose="02020603050405020304" pitchFamily="18" charset="0"/>
              </a:rPr>
              <a:t>Too Many Visuals</a:t>
            </a:r>
            <a:endParaRPr lang="en-US" sz="2400" b="1" dirty="0">
              <a:solidFill>
                <a:srgbClr val="1F4D78"/>
              </a:solidFill>
              <a:effectLst/>
              <a:latin typeface="Bahnschrift Light" panose="020B0502040204020203" pitchFamily="34" charset="0"/>
              <a:ea typeface="Times New Roman" panose="02020603050405020304" pitchFamily="18" charset="0"/>
              <a:cs typeface="Times New Roman" panose="02020603050405020304" pitchFamily="18" charset="0"/>
            </a:endParaRPr>
          </a:p>
        </p:txBody>
      </p:sp>
      <p:sp>
        <p:nvSpPr>
          <p:cNvPr id="7" name="TextBox 6"/>
          <p:cNvSpPr txBox="1"/>
          <p:nvPr/>
        </p:nvSpPr>
        <p:spPr>
          <a:xfrm>
            <a:off x="2984884" y="5448841"/>
            <a:ext cx="7703127" cy="646331"/>
          </a:xfrm>
          <a:prstGeom prst="rect">
            <a:avLst/>
          </a:prstGeom>
          <a:noFill/>
        </p:spPr>
        <p:txBody>
          <a:bodyPr wrap="square" rtlCol="0">
            <a:spAutoFit/>
          </a:bodyPr>
          <a:lstStyle/>
          <a:p>
            <a:r>
              <a:rPr lang="en-US" sz="3600" b="1" dirty="0" smtClean="0">
                <a:ln w="9525">
                  <a:solidFill>
                    <a:schemeClr val="accent6">
                      <a:lumMod val="40000"/>
                      <a:lumOff val="60000"/>
                    </a:schemeClr>
                  </a:solidFill>
                  <a:prstDash val="solid"/>
                </a:ln>
                <a:solidFill>
                  <a:srgbClr val="C00000"/>
                </a:solidFill>
                <a:effectLst>
                  <a:outerShdw blurRad="50800" dist="38100" dir="2700000" algn="tl" rotWithShape="0">
                    <a:prstClr val="black">
                      <a:alpha val="40000"/>
                    </a:prstClr>
                  </a:outerShdw>
                </a:effectLst>
                <a:latin typeface="Berlin Sans FB Demi" panose="020E0802020502020306" pitchFamily="34" charset="0"/>
              </a:rPr>
              <a:t>Avoid Please in e-learning</a:t>
            </a:r>
            <a:endParaRPr lang="en-US" sz="3600" b="1" dirty="0">
              <a:ln w="9525">
                <a:solidFill>
                  <a:schemeClr val="accent6">
                    <a:lumMod val="40000"/>
                    <a:lumOff val="60000"/>
                  </a:schemeClr>
                </a:solidFill>
                <a:prstDash val="solid"/>
              </a:ln>
              <a:solidFill>
                <a:srgbClr val="C00000"/>
              </a:solidFill>
              <a:effectLst>
                <a:outerShdw blurRad="50800" dist="38100" dir="2700000" algn="tl" rotWithShape="0">
                  <a:prstClr val="black">
                    <a:alpha val="40000"/>
                  </a:prstClr>
                </a:outerShdw>
              </a:effectLst>
              <a:latin typeface="Berlin Sans FB Demi" panose="020E0802020502020306" pitchFamily="34" charset="0"/>
            </a:endParaRPr>
          </a:p>
        </p:txBody>
      </p:sp>
      <p:pic>
        <p:nvPicPr>
          <p:cNvPr id="8" name="Picture 7"/>
          <p:cNvPicPr>
            <a:picLocks noChangeAspect="1"/>
          </p:cNvPicPr>
          <p:nvPr/>
        </p:nvPicPr>
        <p:blipFill>
          <a:blip r:embed="rId3"/>
          <a:stretch>
            <a:fillRect/>
          </a:stretch>
        </p:blipFill>
        <p:spPr>
          <a:xfrm>
            <a:off x="8005006" y="4153644"/>
            <a:ext cx="1076814" cy="376885"/>
          </a:xfrm>
          <a:prstGeom prst="rect">
            <a:avLst/>
          </a:prstGeom>
        </p:spPr>
      </p:pic>
      <p:sp>
        <p:nvSpPr>
          <p:cNvPr id="9" name="TextBox 8"/>
          <p:cNvSpPr txBox="1"/>
          <p:nvPr/>
        </p:nvSpPr>
        <p:spPr>
          <a:xfrm>
            <a:off x="2774482" y="4342086"/>
            <a:ext cx="2013625" cy="307777"/>
          </a:xfrm>
          <a:prstGeom prst="rect">
            <a:avLst/>
          </a:prstGeom>
          <a:noFill/>
        </p:spPr>
        <p:txBody>
          <a:bodyPr wrap="square" rtlCol="0">
            <a:spAutoFit/>
          </a:bodyPr>
          <a:lstStyle/>
          <a:p>
            <a:r>
              <a:rPr lang="en-US" sz="1400" b="1" dirty="0" smtClean="0"/>
              <a:t>@AMERELAMEER</a:t>
            </a:r>
            <a:endParaRPr lang="en-US" sz="1400" b="1" dirty="0"/>
          </a:p>
        </p:txBody>
      </p:sp>
      <p:pic>
        <p:nvPicPr>
          <p:cNvPr id="12" name="Picture 11"/>
          <p:cNvPicPr>
            <a:picLocks noChangeAspect="1"/>
          </p:cNvPicPr>
          <p:nvPr/>
        </p:nvPicPr>
        <p:blipFill>
          <a:blip r:embed="rId4"/>
          <a:stretch>
            <a:fillRect/>
          </a:stretch>
        </p:blipFill>
        <p:spPr>
          <a:xfrm>
            <a:off x="181232" y="0"/>
            <a:ext cx="11856179" cy="1322831"/>
          </a:xfrm>
          <a:prstGeom prst="rect">
            <a:avLst/>
          </a:prstGeom>
        </p:spPr>
      </p:pic>
    </p:spTree>
    <p:extLst>
      <p:ext uri="{BB962C8B-B14F-4D97-AF65-F5344CB8AC3E}">
        <p14:creationId xmlns:p14="http://schemas.microsoft.com/office/powerpoint/2010/main" val="170363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1539" y="1565424"/>
            <a:ext cx="9153252" cy="4468789"/>
          </a:xfrm>
          <a:prstGeom prst="rect">
            <a:avLst/>
          </a:prstGeom>
          <a:ln w="25400">
            <a:solidFill>
              <a:srgbClr val="7030A0"/>
            </a:solidFill>
          </a:ln>
        </p:spPr>
      </p:pic>
      <p:pic>
        <p:nvPicPr>
          <p:cNvPr id="3" name="Picture 2"/>
          <p:cNvPicPr>
            <a:picLocks noChangeAspect="1"/>
          </p:cNvPicPr>
          <p:nvPr/>
        </p:nvPicPr>
        <p:blipFill>
          <a:blip r:embed="rId3"/>
          <a:stretch>
            <a:fillRect/>
          </a:stretch>
        </p:blipFill>
        <p:spPr>
          <a:xfrm>
            <a:off x="564577" y="1565424"/>
            <a:ext cx="5333716" cy="4468789"/>
          </a:xfrm>
          <a:prstGeom prst="rect">
            <a:avLst/>
          </a:prstGeom>
          <a:ln w="25400">
            <a:solidFill>
              <a:srgbClr val="7030A0"/>
            </a:solidFill>
          </a:ln>
        </p:spPr>
      </p:pic>
      <p:sp>
        <p:nvSpPr>
          <p:cNvPr id="4" name="TextBox 3"/>
          <p:cNvSpPr txBox="1"/>
          <p:nvPr/>
        </p:nvSpPr>
        <p:spPr>
          <a:xfrm>
            <a:off x="2524356" y="6034213"/>
            <a:ext cx="7703127" cy="646331"/>
          </a:xfrm>
          <a:prstGeom prst="rect">
            <a:avLst/>
          </a:prstGeom>
          <a:noFill/>
        </p:spPr>
        <p:txBody>
          <a:bodyPr wrap="square" rtlCol="0">
            <a:spAutoFit/>
          </a:bodyPr>
          <a:lstStyle/>
          <a:p>
            <a:r>
              <a:rPr lang="en-US" sz="3600" b="1" dirty="0" smtClean="0">
                <a:ln w="9525">
                  <a:solidFill>
                    <a:schemeClr val="accent6">
                      <a:lumMod val="40000"/>
                      <a:lumOff val="60000"/>
                    </a:schemeClr>
                  </a:solidFill>
                  <a:prstDash val="solid"/>
                </a:ln>
                <a:solidFill>
                  <a:srgbClr val="C00000"/>
                </a:solidFill>
                <a:effectLst>
                  <a:outerShdw blurRad="50800" dist="38100" dir="2700000" algn="tl" rotWithShape="0">
                    <a:prstClr val="black">
                      <a:alpha val="40000"/>
                    </a:prstClr>
                  </a:outerShdw>
                </a:effectLst>
                <a:latin typeface="Berlin Sans FB Demi" panose="020E0802020502020306" pitchFamily="34" charset="0"/>
              </a:rPr>
              <a:t>Avoid Please in e-learning</a:t>
            </a:r>
            <a:endParaRPr lang="en-US" sz="3600" b="1" dirty="0">
              <a:ln w="9525">
                <a:solidFill>
                  <a:schemeClr val="accent6">
                    <a:lumMod val="40000"/>
                    <a:lumOff val="60000"/>
                  </a:schemeClr>
                </a:solidFill>
                <a:prstDash val="solid"/>
              </a:ln>
              <a:solidFill>
                <a:srgbClr val="C00000"/>
              </a:solidFill>
              <a:effectLst>
                <a:outerShdw blurRad="50800" dist="38100" dir="2700000" algn="tl" rotWithShape="0">
                  <a:prstClr val="black">
                    <a:alpha val="40000"/>
                  </a:prstClr>
                </a:outerShdw>
              </a:effectLst>
              <a:latin typeface="Berlin Sans FB Demi" panose="020E0802020502020306" pitchFamily="34" charset="0"/>
            </a:endParaRPr>
          </a:p>
        </p:txBody>
      </p:sp>
      <p:pic>
        <p:nvPicPr>
          <p:cNvPr id="6" name="Picture 5"/>
          <p:cNvPicPr>
            <a:picLocks noChangeAspect="1"/>
          </p:cNvPicPr>
          <p:nvPr/>
        </p:nvPicPr>
        <p:blipFill>
          <a:blip r:embed="rId4"/>
          <a:stretch>
            <a:fillRect/>
          </a:stretch>
        </p:blipFill>
        <p:spPr>
          <a:xfrm rot="21404791">
            <a:off x="8990417" y="2033889"/>
            <a:ext cx="820471" cy="618080"/>
          </a:xfrm>
          <a:prstGeom prst="rect">
            <a:avLst/>
          </a:prstGeom>
          <a:ln w="25400">
            <a:solidFill>
              <a:srgbClr val="658F93"/>
            </a:solidFill>
          </a:ln>
        </p:spPr>
      </p:pic>
      <p:pic>
        <p:nvPicPr>
          <p:cNvPr id="10" name="Picture 9"/>
          <p:cNvPicPr>
            <a:picLocks noChangeAspect="1"/>
          </p:cNvPicPr>
          <p:nvPr/>
        </p:nvPicPr>
        <p:blipFill>
          <a:blip r:embed="rId5"/>
          <a:stretch>
            <a:fillRect/>
          </a:stretch>
        </p:blipFill>
        <p:spPr>
          <a:xfrm>
            <a:off x="181232" y="0"/>
            <a:ext cx="11856179" cy="1322831"/>
          </a:xfrm>
          <a:prstGeom prst="rect">
            <a:avLst/>
          </a:prstGeom>
        </p:spPr>
      </p:pic>
    </p:spTree>
    <p:extLst>
      <p:ext uri="{BB962C8B-B14F-4D97-AF65-F5344CB8AC3E}">
        <p14:creationId xmlns:p14="http://schemas.microsoft.com/office/powerpoint/2010/main" val="37535765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لموارد التعليمية المفتوح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667" y="1334025"/>
            <a:ext cx="4174989" cy="12974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7745" y="2631484"/>
            <a:ext cx="10979009" cy="3970318"/>
          </a:xfrm>
          <a:prstGeom prst="rect">
            <a:avLst/>
          </a:prstGeom>
          <a:noFill/>
        </p:spPr>
        <p:txBody>
          <a:bodyPr wrap="square" rtlCol="0">
            <a:spAutoFit/>
          </a:bodyPr>
          <a:lstStyle/>
          <a:p>
            <a:pPr algn="just" rtl="1"/>
            <a:r>
              <a:rPr lang="ar-IQ" sz="3600" b="1" u="sng" dirty="0">
                <a:ln w="10160">
                  <a:solidFill>
                    <a:srgbClr val="7030A0"/>
                  </a:solidFill>
                  <a:prstDash val="solid"/>
                </a:ln>
                <a:solidFill>
                  <a:srgbClr val="FF0000"/>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rPr>
              <a:t>في عام 2001</a:t>
            </a:r>
            <a:r>
              <a:rPr lang="ar-IQ" sz="3600" b="1" dirty="0">
                <a:ln w="10160">
                  <a:solidFill>
                    <a:srgbClr val="7030A0"/>
                  </a:solidFill>
                  <a:prstDash val="solid"/>
                </a:ln>
                <a:solidFill>
                  <a:srgbClr val="FF0000"/>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rPr>
              <a:t>، و في سابقة من نوعها، قام معهد مساتشوستس بمشاركة جميع مناهجه الدراسية مجانا على شبكة الإنترنت، وقد اعتبر هذا الإجراء عملا رائدا في تاريخ المعرفة الإنسانية. و يضم موقع المعهد حاليا أكثر من </a:t>
            </a:r>
            <a:r>
              <a:rPr lang="ar-IQ" sz="3600" b="1" dirty="0" smtClean="0">
                <a:ln w="10160">
                  <a:solidFill>
                    <a:srgbClr val="7030A0"/>
                  </a:solidFill>
                  <a:prstDash val="solid"/>
                </a:ln>
                <a:solidFill>
                  <a:srgbClr val="FF0000"/>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rPr>
              <a:t>5000 </a:t>
            </a:r>
            <a:r>
              <a:rPr lang="ar-IQ" sz="3600" b="1" dirty="0">
                <a:ln w="10160">
                  <a:solidFill>
                    <a:srgbClr val="7030A0"/>
                  </a:solidFill>
                  <a:prstDash val="solid"/>
                </a:ln>
                <a:solidFill>
                  <a:srgbClr val="FF0000"/>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rPr>
              <a:t>مقرر تعليمي على مستوى البكالوريوس والماجستير بما فيها الخطط الدراسية والمحاضرات النصية والمرئية والمراجع ووسائل التقييم وغيرها. ويقوم بزيارة الموقع أكثر من مليون زائر شهريا من جميع أنحاء العالم.</a:t>
            </a:r>
            <a:endParaRPr lang="en-US" sz="3600" b="1" dirty="0">
              <a:ln w="10160">
                <a:solidFill>
                  <a:srgbClr val="7030A0"/>
                </a:solidFill>
                <a:prstDash val="solid"/>
              </a:ln>
              <a:solidFill>
                <a:srgbClr val="FF0000"/>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endParaRPr>
          </a:p>
        </p:txBody>
      </p:sp>
      <p:sp>
        <p:nvSpPr>
          <p:cNvPr id="8" name="Rectangle 7"/>
          <p:cNvSpPr/>
          <p:nvPr/>
        </p:nvSpPr>
        <p:spPr>
          <a:xfrm>
            <a:off x="5480660" y="1458869"/>
            <a:ext cx="5357557" cy="769441"/>
          </a:xfrm>
          <a:prstGeom prst="rect">
            <a:avLst/>
          </a:prstGeom>
        </p:spPr>
        <p:txBody>
          <a:bodyPr wrap="none">
            <a:spAutoFit/>
          </a:bodyPr>
          <a:lstStyle/>
          <a:p>
            <a:pPr algn="ctr"/>
            <a:r>
              <a:rPr lang="ar-IQ" sz="4400" b="1" dirty="0" smtClean="0">
                <a:ln w="9525">
                  <a:solidFill>
                    <a:schemeClr val="accent4">
                      <a:lumMod val="60000"/>
                      <a:lumOff val="40000"/>
                    </a:schemeClr>
                  </a:solidFill>
                  <a:prstDash val="solid"/>
                </a:ln>
                <a:solidFill>
                  <a:srgbClr val="002060"/>
                </a:solidFill>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الموارد التعليمية </a:t>
            </a:r>
            <a:r>
              <a:rPr lang="ar-IQ" sz="4400" b="1" dirty="0">
                <a:ln w="9525">
                  <a:solidFill>
                    <a:schemeClr val="accent4">
                      <a:lumMod val="60000"/>
                      <a:lumOff val="40000"/>
                    </a:schemeClr>
                  </a:solidFill>
                  <a:prstDash val="solid"/>
                </a:ln>
                <a:solidFill>
                  <a:srgbClr val="002060"/>
                </a:solidFill>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المفتوحة </a:t>
            </a:r>
            <a:endParaRPr lang="en-US" sz="4400" b="1" dirty="0">
              <a:ln w="9525">
                <a:solidFill>
                  <a:schemeClr val="accent4">
                    <a:lumMod val="60000"/>
                    <a:lumOff val="40000"/>
                  </a:schemeClr>
                </a:solidFill>
                <a:prstDash val="solid"/>
              </a:ln>
              <a:solidFill>
                <a:srgbClr val="002060"/>
              </a:solidFill>
              <a:effectLst>
                <a:outerShdw blurRad="12700" dist="38100" dir="2700000" algn="tl" rotWithShape="0">
                  <a:schemeClr val="bg1">
                    <a:lumMod val="50000"/>
                  </a:schemeClr>
                </a:outerShdw>
              </a:effectLst>
            </a:endParaRPr>
          </a:p>
        </p:txBody>
      </p:sp>
      <p:pic>
        <p:nvPicPr>
          <p:cNvPr id="12" name="Picture 11"/>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26544749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32030" y="1513708"/>
            <a:ext cx="6096000" cy="5262979"/>
          </a:xfrm>
          <a:prstGeom prst="rect">
            <a:avLst/>
          </a:prstGeom>
        </p:spPr>
        <p:txBody>
          <a:bodyPr>
            <a:spAutoFit/>
          </a:bodyPr>
          <a:lstStyle/>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في عام 2004 قامت اليونسكو في منتداها الثاني بتوسيع مفهوم “الموارد التعليمية المفتوحة”، ليشمل ثلاثة جوانب مهمة في العملية التعليمية و هي:</a:t>
            </a:r>
          </a:p>
          <a:p>
            <a:pPr algn="just" rtl="1"/>
            <a:r>
              <a:rPr lang="ar-IQ" sz="2400" b="1" dirty="0" smtClean="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المحتوى </a:t>
            </a:r>
            <a:r>
              <a:rPr lang="ar-IQ" sz="24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التعليمي: مثل مواد المنهج الدراسي، وخطط الدروس، والكتب الدراسية، والمقالات وغيرها والتي تدعم التعليم و </a:t>
            </a:r>
            <a:r>
              <a:rPr lang="ar-IQ" sz="2400" b="1" dirty="0" smtClean="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التعلم</a:t>
            </a:r>
            <a:endParaRPr lang="ar-IQ" sz="24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rtl="1"/>
            <a:r>
              <a:rPr lang="ar-IQ"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الأدوات: مثل البرامج التي تساعد في إنتاج واستخدام المحتوى التعليمي إلى جانب التقنيات المفتوحة التي تسهل التعلم التعاوني المرن والمشاركة المفتوحة لممارسات التدريس والتي تمكن المعلمين من الاستفادة من أفضل أفكار زملائهم ومصادرهم التعليمية وإعادة استخدامها.</a:t>
            </a:r>
          </a:p>
          <a:p>
            <a:pPr algn="just" rtl="1"/>
            <a:r>
              <a:rPr lang="ar-IQ" sz="2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الموارد </a:t>
            </a:r>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التنفيذية: وهي الموارد اللازمة لضمان جودة التعليم والممارسات التعليمية وترخيص الموارد التعليمية.</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1395559" y="3738980"/>
            <a:ext cx="3477400" cy="3119020"/>
          </a:xfrm>
          <a:prstGeom prst="rect">
            <a:avLst/>
          </a:prstGeom>
        </p:spPr>
      </p:pic>
      <p:pic>
        <p:nvPicPr>
          <p:cNvPr id="5" name="Picture 4"/>
          <p:cNvPicPr>
            <a:picLocks noChangeAspect="1"/>
          </p:cNvPicPr>
          <p:nvPr/>
        </p:nvPicPr>
        <p:blipFill>
          <a:blip r:embed="rId3"/>
          <a:stretch>
            <a:fillRect/>
          </a:stretch>
        </p:blipFill>
        <p:spPr>
          <a:xfrm>
            <a:off x="624654" y="1737445"/>
            <a:ext cx="5019209" cy="2491853"/>
          </a:xfrm>
          <a:prstGeom prst="rect">
            <a:avLst/>
          </a:prstGeom>
        </p:spPr>
      </p:pic>
      <p:pic>
        <p:nvPicPr>
          <p:cNvPr id="6" name="Picture 5"/>
          <p:cNvPicPr>
            <a:picLocks noChangeAspect="1"/>
          </p:cNvPicPr>
          <p:nvPr/>
        </p:nvPicPr>
        <p:blipFill>
          <a:blip r:embed="rId4"/>
          <a:stretch>
            <a:fillRect/>
          </a:stretch>
        </p:blipFill>
        <p:spPr>
          <a:xfrm>
            <a:off x="181232" y="0"/>
            <a:ext cx="11856179" cy="1322831"/>
          </a:xfrm>
          <a:prstGeom prst="rect">
            <a:avLst/>
          </a:prstGeom>
        </p:spPr>
      </p:pic>
    </p:spTree>
    <p:extLst>
      <p:ext uri="{BB962C8B-B14F-4D97-AF65-F5344CB8AC3E}">
        <p14:creationId xmlns:p14="http://schemas.microsoft.com/office/powerpoint/2010/main" val="38085095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8476" y="1610672"/>
            <a:ext cx="6138153" cy="2966936"/>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sz="4000" b="1" dirty="0" smtClean="0">
                <a:ln>
                  <a:solidFill>
                    <a:schemeClr val="tx1"/>
                  </a:solidFill>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منظومة متكاملة تشمل كل مفاصل العمل في التعليم في المؤسسة التعليمية</a:t>
            </a:r>
            <a:endParaRPr lang="en-US" sz="4000" b="1" dirty="0">
              <a:ln>
                <a:solidFill>
                  <a:schemeClr val="tx1"/>
                </a:solidFill>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3" name="Rectangle 2"/>
          <p:cNvSpPr/>
          <p:nvPr/>
        </p:nvSpPr>
        <p:spPr>
          <a:xfrm>
            <a:off x="2998748" y="4757877"/>
            <a:ext cx="6147881" cy="1819073"/>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sz="4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المنظمومة والنظام يجب ان يعملوا في بيئة تعليمية</a:t>
            </a:r>
            <a:endParaRPr lang="en-US"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181232" y="0"/>
            <a:ext cx="11856179" cy="1322831"/>
          </a:xfrm>
          <a:prstGeom prst="rect">
            <a:avLst/>
          </a:prstGeom>
        </p:spPr>
      </p:pic>
    </p:spTree>
    <p:extLst>
      <p:ext uri="{BB962C8B-B14F-4D97-AF65-F5344CB8AC3E}">
        <p14:creationId xmlns:p14="http://schemas.microsoft.com/office/powerpoint/2010/main" val="30331687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37335" y="2426466"/>
            <a:ext cx="8204887" cy="4093428"/>
          </a:xfrm>
          <a:prstGeom prst="rect">
            <a:avLst/>
          </a:prstGeom>
        </p:spPr>
        <p:txBody>
          <a:bodyPr wrap="square">
            <a:spAutoFit/>
          </a:bodyPr>
          <a:lstStyle/>
          <a:p>
            <a:pPr algn="just" rtl="1"/>
            <a:r>
              <a:rPr lang="ar-IQ"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موارد </a:t>
            </a:r>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تدريس و تعليم وبحث متوفرة للجميع كملك عام مشترك أو كمشاع، أو تم إصدارها باستخدام رخصة ملكية فكرية معينة، تسمح بتوزيع وتعديل هذه الموارد والتعاون مع الآخرين لإعادة استخدامها و لو لأهداف تجارية.</a:t>
            </a:r>
          </a:p>
          <a:p>
            <a:pPr algn="just" rtl="1"/>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تشمل موارد التعليم المفتوحة العديد من المواد مثل الكتب الدراسية المجانية و المواد التعليمية و المحاضرات الصوتية و المرئية و الاختبارات و برامج الحاسوب و العديد من الأدوات أو التقنيات الأخرى التي تستخدم في نقل المعرفة ولها تأثير واضح على أساليب التدريس والتعليم وتكون متوفرة للاستخدام مجانا.</a:t>
            </a:r>
          </a:p>
          <a:p>
            <a:pPr algn="just" rtl="1"/>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إن موارد التعليم المفتوحة ليست فقط مواد تعليمية مجانية بَل هي عملية </a:t>
            </a:r>
            <a:r>
              <a:rPr lang="ar-IQ"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تعليمية </a:t>
            </a:r>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أساسية  مفتوحة، </a:t>
            </a:r>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IQ"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و </a:t>
            </a:r>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خلاقة و تعاونية أيضا و التي ستُمكن من التطور السريع والمستمر في جودة التعليم والتدريس.</a:t>
            </a:r>
          </a:p>
          <a:p>
            <a:pPr algn="just" rtl="1"/>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إن موارد التعليم المفتوحة في تطور مستمر، حيث يتم دعمها بازدياد من قبل مجتمع تعليمي نشيط يشمل العديد من أفضل وأشهر أساتذة الجامعات العالمية. هذا الدعم الذي تحظى به موارد </a:t>
            </a:r>
            <a:r>
              <a:rPr lang="ar-IQ"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التعليم المفتوحة </a:t>
            </a:r>
            <a:r>
              <a:rPr lang="ar-IQ"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يجعلها ترتقي من حيث الجودة والتنوع.</a:t>
            </a:r>
          </a:p>
        </p:txBody>
      </p:sp>
      <p:pic>
        <p:nvPicPr>
          <p:cNvPr id="5" name="Picture 4"/>
          <p:cNvPicPr>
            <a:picLocks noChangeAspect="1"/>
          </p:cNvPicPr>
          <p:nvPr/>
        </p:nvPicPr>
        <p:blipFill>
          <a:blip r:embed="rId2"/>
          <a:stretch>
            <a:fillRect/>
          </a:stretch>
        </p:blipFill>
        <p:spPr>
          <a:xfrm>
            <a:off x="342711" y="3585547"/>
            <a:ext cx="3272453" cy="3272453"/>
          </a:xfrm>
          <a:prstGeom prst="rect">
            <a:avLst/>
          </a:prstGeom>
        </p:spPr>
      </p:pic>
      <p:pic>
        <p:nvPicPr>
          <p:cNvPr id="3" name="Picture 2"/>
          <p:cNvPicPr>
            <a:picLocks noChangeAspect="1"/>
          </p:cNvPicPr>
          <p:nvPr/>
        </p:nvPicPr>
        <p:blipFill>
          <a:blip r:embed="rId3"/>
          <a:stretch>
            <a:fillRect/>
          </a:stretch>
        </p:blipFill>
        <p:spPr>
          <a:xfrm>
            <a:off x="342711" y="1657980"/>
            <a:ext cx="3494624" cy="2040485"/>
          </a:xfrm>
          <a:prstGeom prst="rect">
            <a:avLst/>
          </a:prstGeom>
        </p:spPr>
      </p:pic>
      <p:sp>
        <p:nvSpPr>
          <p:cNvPr id="6" name="Rectangle 5"/>
          <p:cNvSpPr/>
          <p:nvPr/>
        </p:nvSpPr>
        <p:spPr>
          <a:xfrm>
            <a:off x="4878147" y="1550020"/>
            <a:ext cx="6399509" cy="769441"/>
          </a:xfrm>
          <a:prstGeom prst="rect">
            <a:avLst/>
          </a:prstGeom>
        </p:spPr>
        <p:txBody>
          <a:bodyPr wrap="none">
            <a:spAutoFit/>
          </a:bodyPr>
          <a:lstStyle/>
          <a:p>
            <a:pPr algn="ctr"/>
            <a:r>
              <a:rPr lang="ar-IQ" sz="4400" b="1" dirty="0" smtClean="0">
                <a:ln w="9525">
                  <a:solidFill>
                    <a:schemeClr val="accent4">
                      <a:lumMod val="60000"/>
                      <a:lumOff val="40000"/>
                    </a:schemeClr>
                  </a:solidFill>
                  <a:prstDash val="solid"/>
                </a:ln>
                <a:solidFill>
                  <a:srgbClr val="002060"/>
                </a:solidFill>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الموارد التعليمية المفتوحة حاليا </a:t>
            </a:r>
            <a:endParaRPr lang="en-US" sz="4400" b="1" dirty="0">
              <a:ln w="9525">
                <a:solidFill>
                  <a:schemeClr val="accent4">
                    <a:lumMod val="60000"/>
                    <a:lumOff val="40000"/>
                  </a:schemeClr>
                </a:solidFill>
                <a:prstDash val="solid"/>
              </a:ln>
              <a:solidFill>
                <a:srgbClr val="002060"/>
              </a:solidFill>
              <a:effectLst>
                <a:outerShdw blurRad="12700" dist="38100" dir="2700000" algn="tl" rotWithShape="0">
                  <a:schemeClr val="bg1">
                    <a:lumMod val="50000"/>
                  </a:schemeClr>
                </a:outerShdw>
              </a:effectLst>
            </a:endParaRPr>
          </a:p>
        </p:txBody>
      </p:sp>
      <p:pic>
        <p:nvPicPr>
          <p:cNvPr id="7" name="Picture 6"/>
          <p:cNvPicPr>
            <a:picLocks noChangeAspect="1"/>
          </p:cNvPicPr>
          <p:nvPr/>
        </p:nvPicPr>
        <p:blipFill>
          <a:blip r:embed="rId4"/>
          <a:stretch>
            <a:fillRect/>
          </a:stretch>
        </p:blipFill>
        <p:spPr>
          <a:xfrm>
            <a:off x="181232" y="0"/>
            <a:ext cx="11856179" cy="1322831"/>
          </a:xfrm>
          <a:prstGeom prst="rect">
            <a:avLst/>
          </a:prstGeom>
        </p:spPr>
      </p:pic>
    </p:spTree>
    <p:extLst>
      <p:ext uri="{BB962C8B-B14F-4D97-AF65-F5344CB8AC3E}">
        <p14:creationId xmlns:p14="http://schemas.microsoft.com/office/powerpoint/2010/main" val="40909975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3583" y="1521935"/>
            <a:ext cx="6003686" cy="5263006"/>
          </a:xfrm>
          <a:prstGeom prst="rect">
            <a:avLst/>
          </a:prstGeom>
        </p:spPr>
      </p:pic>
      <p:pic>
        <p:nvPicPr>
          <p:cNvPr id="3" name="Picture 2"/>
          <p:cNvPicPr>
            <a:picLocks noChangeAspect="1"/>
          </p:cNvPicPr>
          <p:nvPr/>
        </p:nvPicPr>
        <p:blipFill>
          <a:blip r:embed="rId3"/>
          <a:stretch>
            <a:fillRect/>
          </a:stretch>
        </p:blipFill>
        <p:spPr>
          <a:xfrm>
            <a:off x="181232" y="0"/>
            <a:ext cx="11856179" cy="1322831"/>
          </a:xfrm>
          <a:prstGeom prst="rect">
            <a:avLst/>
          </a:prstGeom>
        </p:spPr>
      </p:pic>
      <p:sp>
        <p:nvSpPr>
          <p:cNvPr id="4" name="TextBox 3"/>
          <p:cNvSpPr txBox="1"/>
          <p:nvPr/>
        </p:nvSpPr>
        <p:spPr>
          <a:xfrm>
            <a:off x="6838545" y="1521935"/>
            <a:ext cx="5198866" cy="2862322"/>
          </a:xfrm>
          <a:prstGeom prst="rect">
            <a:avLst/>
          </a:prstGeom>
          <a:noFill/>
        </p:spPr>
        <p:txBody>
          <a:bodyPr wrap="square" rtlCol="0">
            <a:spAutoFit/>
          </a:bodyPr>
          <a:lstStyle/>
          <a:p>
            <a:pPr algn="ctr"/>
            <a:r>
              <a:rPr lang="ar-IQ" sz="36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انجاز موقع الموارد التعليمية المفتوحة</a:t>
            </a:r>
          </a:p>
          <a:p>
            <a:pPr algn="ctr"/>
            <a:r>
              <a:rPr lang="ar-IQ" sz="3600" b="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اكثر من 650 الف مورد تعليمي الكتروني تم الاحصاء له من الجامعات</a:t>
            </a:r>
            <a:endParaRPr lang="en-US" sz="36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extBox 5"/>
          <p:cNvSpPr txBox="1"/>
          <p:nvPr/>
        </p:nvSpPr>
        <p:spPr>
          <a:xfrm>
            <a:off x="7220071" y="4698459"/>
            <a:ext cx="4435813" cy="1077218"/>
          </a:xfrm>
          <a:prstGeom prst="rect">
            <a:avLst/>
          </a:prstGeom>
          <a:noFill/>
        </p:spPr>
        <p:txBody>
          <a:bodyPr wrap="square" rtlCol="0">
            <a:spAutoFit/>
          </a:bodyPr>
          <a:lstStyle/>
          <a:p>
            <a:pPr algn="ctr"/>
            <a:r>
              <a:rPr lang="ar-IQ" sz="3200" b="1" dirty="0" smtClean="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البحث والتطوير في الوزارة انجزت ايضا المستودع الرقمي</a:t>
            </a:r>
            <a:endParaRPr lang="en-US" sz="32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86759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ØµÙØ±Ø© Ø°Ø§Øª ØµÙØ©"/>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697" y="1294037"/>
            <a:ext cx="11337995" cy="56867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5612404" y="2151812"/>
            <a:ext cx="1211217" cy="423926"/>
          </a:xfrm>
          <a:prstGeom prst="rect">
            <a:avLst/>
          </a:prstGeom>
        </p:spPr>
      </p:pic>
      <p:sp>
        <p:nvSpPr>
          <p:cNvPr id="7" name="TextBox 6"/>
          <p:cNvSpPr txBox="1"/>
          <p:nvPr/>
        </p:nvSpPr>
        <p:spPr>
          <a:xfrm>
            <a:off x="2593416" y="4452874"/>
            <a:ext cx="2013625" cy="307777"/>
          </a:xfrm>
          <a:prstGeom prst="rect">
            <a:avLst/>
          </a:prstGeom>
          <a:noFill/>
        </p:spPr>
        <p:txBody>
          <a:bodyPr wrap="square" rtlCol="0">
            <a:spAutoFit/>
          </a:bodyPr>
          <a:lstStyle/>
          <a:p>
            <a:r>
              <a:rPr lang="en-US" sz="1400" b="1" dirty="0" smtClean="0"/>
              <a:t>@AMERELAMEER</a:t>
            </a:r>
            <a:endParaRPr lang="en-US" sz="1400" b="1" dirty="0"/>
          </a:p>
        </p:txBody>
      </p:sp>
      <p:sp>
        <p:nvSpPr>
          <p:cNvPr id="4" name="TextBox 3"/>
          <p:cNvSpPr txBox="1"/>
          <p:nvPr/>
        </p:nvSpPr>
        <p:spPr>
          <a:xfrm>
            <a:off x="7910134" y="2234152"/>
            <a:ext cx="4211782" cy="1569660"/>
          </a:xfrm>
          <a:prstGeom prst="rect">
            <a:avLst/>
          </a:prstGeom>
          <a:noFill/>
        </p:spPr>
        <p:txBody>
          <a:bodyPr wrap="square" rtlCol="0">
            <a:spAutoFit/>
          </a:bodyPr>
          <a:lstStyle/>
          <a:p>
            <a:pPr algn="ctr"/>
            <a:r>
              <a:rPr lang="ar-IQ" sz="9600" b="1" dirty="0" smtClean="0">
                <a:ln w="9525">
                  <a:solidFill>
                    <a:schemeClr val="bg1"/>
                  </a:solidFill>
                  <a:prstDash val="solid"/>
                </a:ln>
                <a:solidFill>
                  <a:srgbClr val="0070C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شكرا لكم</a:t>
            </a:r>
            <a:endParaRPr lang="en-US" sz="9600" b="1" dirty="0">
              <a:ln w="9525">
                <a:solidFill>
                  <a:schemeClr val="bg1"/>
                </a:solidFill>
                <a:prstDash val="solid"/>
              </a:ln>
              <a:solidFill>
                <a:srgbClr val="0070C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a:stretch>
            <a:fillRect/>
          </a:stretch>
        </p:blipFill>
        <p:spPr>
          <a:xfrm>
            <a:off x="181232" y="0"/>
            <a:ext cx="11856179" cy="1322831"/>
          </a:xfrm>
          <a:prstGeom prst="rect">
            <a:avLst/>
          </a:prstGeom>
        </p:spPr>
      </p:pic>
    </p:spTree>
    <p:extLst>
      <p:ext uri="{BB962C8B-B14F-4D97-AF65-F5344CB8AC3E}">
        <p14:creationId xmlns:p14="http://schemas.microsoft.com/office/powerpoint/2010/main" val="36723684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8136" y="1546698"/>
            <a:ext cx="10068128" cy="512647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6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E-LEARNING</a:t>
            </a:r>
            <a:endParaRPr lang="en-US" sz="6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E-Learning is generally mean learning that has used electronic mode of information and knowledge management in a large appreciation, and social constructivist learning through computer-mediated communications in a virtual space in a narrow sense.</a:t>
            </a:r>
          </a:p>
          <a:p>
            <a:pPr algn="just"/>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Electronic-learning (E-learning) is one of learning patterns in which the individual learns via computers, smartphones, tablets, and the Internet. E-learning provides almost no hindrances for self-learning, cooperative learning and social learning as long as all the requirements are available, therefore it became well-known method among those who desire to learn via Educational technology and considered as an important part of society today</a:t>
            </a:r>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181232" y="0"/>
            <a:ext cx="11856179" cy="1322831"/>
          </a:xfrm>
          <a:prstGeom prst="rect">
            <a:avLst/>
          </a:prstGeom>
        </p:spPr>
      </p:pic>
    </p:spTree>
    <p:extLst>
      <p:ext uri="{BB962C8B-B14F-4D97-AF65-F5344CB8AC3E}">
        <p14:creationId xmlns:p14="http://schemas.microsoft.com/office/powerpoint/2010/main" val="2035810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554398" y="3332258"/>
            <a:ext cx="6948459" cy="3525742"/>
          </a:xfrm>
          <a:prstGeom prst="rect">
            <a:avLst/>
          </a:prstGeom>
        </p:spPr>
      </p:pic>
      <p:sp>
        <p:nvSpPr>
          <p:cNvPr id="7" name="Rectangle 6"/>
          <p:cNvSpPr/>
          <p:nvPr/>
        </p:nvSpPr>
        <p:spPr>
          <a:xfrm>
            <a:off x="1052973" y="1489957"/>
            <a:ext cx="9951307" cy="19389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IQ" sz="4000" b="1" cap="none" spc="50" dirty="0" smtClean="0">
                <a:ln w="11430"/>
                <a:solidFill>
                  <a:srgbClr val="002060"/>
                </a:solidFill>
                <a:effectLst>
                  <a:outerShdw blurRad="76200" dist="50800" dir="5400000" algn="tl" rotWithShape="0">
                    <a:srgbClr val="000000">
                      <a:alpha val="65000"/>
                    </a:srgbClr>
                  </a:outerShdw>
                </a:effectLst>
                <a:latin typeface="Calibri" panose="020F0502020204030204" pitchFamily="34" charset="0"/>
                <a:ea typeface="BatangChe" pitchFamily="49" charset="-127"/>
                <a:cs typeface="Calibri" panose="020F0502020204030204" pitchFamily="34" charset="0"/>
              </a:rPr>
              <a:t>التعليم الالكتروني يجعل من المتعلم هو محور العملية التعليمية بحيث يكون المتعلم معتمدا على نفسه وموجها لنفسه بأشراف المدرس</a:t>
            </a:r>
            <a:endParaRPr lang="ar-IQ" sz="2800" b="1" cap="none" spc="50" dirty="0" smtClean="0">
              <a:ln w="11430"/>
              <a:solidFill>
                <a:srgbClr val="002060"/>
              </a:solidFill>
              <a:effectLst>
                <a:outerShdw blurRad="76200" dist="50800" dir="5400000" algn="tl" rotWithShape="0">
                  <a:srgbClr val="000000">
                    <a:alpha val="65000"/>
                  </a:srgbClr>
                </a:outerShdw>
              </a:effectLst>
              <a:latin typeface="Calibri" panose="020F0502020204030204" pitchFamily="34" charset="0"/>
              <a:ea typeface="BatangChe" pitchFamily="49" charset="-127"/>
              <a:cs typeface="Calibri" panose="020F0502020204030204" pitchFamily="34" charset="0"/>
            </a:endParaRPr>
          </a:p>
        </p:txBody>
      </p:sp>
      <p:pic>
        <p:nvPicPr>
          <p:cNvPr id="8" name="Picture 7"/>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15817326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540" y="1294578"/>
            <a:ext cx="8570068" cy="5070828"/>
          </a:xfrm>
          <a:prstGeom prst="rect">
            <a:avLst/>
          </a:prstGeom>
        </p:spPr>
      </p:pic>
      <p:pic>
        <p:nvPicPr>
          <p:cNvPr id="3" name="Picture 2"/>
          <p:cNvPicPr>
            <a:picLocks noChangeAspect="1"/>
          </p:cNvPicPr>
          <p:nvPr/>
        </p:nvPicPr>
        <p:blipFill>
          <a:blip r:embed="rId3"/>
          <a:stretch>
            <a:fillRect/>
          </a:stretch>
        </p:blipFill>
        <p:spPr>
          <a:xfrm>
            <a:off x="181232" y="0"/>
            <a:ext cx="11856179" cy="1322831"/>
          </a:xfrm>
          <a:prstGeom prst="rect">
            <a:avLst/>
          </a:prstGeom>
        </p:spPr>
      </p:pic>
    </p:spTree>
    <p:extLst>
      <p:ext uri="{BB962C8B-B14F-4D97-AF65-F5344CB8AC3E}">
        <p14:creationId xmlns:p14="http://schemas.microsoft.com/office/powerpoint/2010/main" val="3720263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1003</TotalTime>
  <Words>1886</Words>
  <Application>Microsoft Office PowerPoint</Application>
  <PresentationFormat>Widescreen</PresentationFormat>
  <Paragraphs>135</Paragraphs>
  <Slides>62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Arial</vt:lpstr>
      <vt:lpstr>Articulate</vt:lpstr>
      <vt:lpstr>Bahnschrift Light</vt:lpstr>
      <vt:lpstr>BatangChe</vt:lpstr>
      <vt:lpstr>Berlin Sans FB Demi</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PAVILION23</dc:creator>
  <cp:lastModifiedBy>PAVILION23</cp:lastModifiedBy>
  <cp:revision>44</cp:revision>
  <dcterms:created xsi:type="dcterms:W3CDTF">2020-05-01T11:33:24Z</dcterms:created>
  <dcterms:modified xsi:type="dcterms:W3CDTF">2020-05-02T08:21:53Z</dcterms:modified>
</cp:coreProperties>
</file>